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sldIdLst>
    <p:sldId id="332" r:id="rId2"/>
    <p:sldId id="333" r:id="rId3"/>
    <p:sldId id="334" r:id="rId4"/>
    <p:sldId id="381" r:id="rId5"/>
    <p:sldId id="382" r:id="rId6"/>
    <p:sldId id="383" r:id="rId7"/>
    <p:sldId id="387" r:id="rId8"/>
    <p:sldId id="386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00" r:id="rId21"/>
    <p:sldId id="401" r:id="rId22"/>
    <p:sldId id="399" r:id="rId23"/>
    <p:sldId id="403" r:id="rId24"/>
    <p:sldId id="402" r:id="rId25"/>
    <p:sldId id="335" r:id="rId26"/>
    <p:sldId id="336" r:id="rId27"/>
    <p:sldId id="378" r:id="rId28"/>
    <p:sldId id="337" r:id="rId29"/>
    <p:sldId id="338" r:id="rId30"/>
    <p:sldId id="379" r:id="rId31"/>
    <p:sldId id="339" r:id="rId32"/>
    <p:sldId id="260" r:id="rId33"/>
    <p:sldId id="258" r:id="rId34"/>
    <p:sldId id="262" r:id="rId35"/>
    <p:sldId id="342" r:id="rId36"/>
    <p:sldId id="343" r:id="rId37"/>
    <p:sldId id="341" r:id="rId38"/>
    <p:sldId id="344" r:id="rId39"/>
    <p:sldId id="380" r:id="rId40"/>
    <p:sldId id="404" r:id="rId41"/>
    <p:sldId id="405" r:id="rId42"/>
    <p:sldId id="345" r:id="rId43"/>
    <p:sldId id="346" r:id="rId44"/>
    <p:sldId id="347" r:id="rId45"/>
    <p:sldId id="348" r:id="rId46"/>
    <p:sldId id="349" r:id="rId47"/>
    <p:sldId id="350" r:id="rId48"/>
    <p:sldId id="264" r:id="rId49"/>
    <p:sldId id="351" r:id="rId50"/>
    <p:sldId id="352" r:id="rId51"/>
    <p:sldId id="265" r:id="rId52"/>
    <p:sldId id="353" r:id="rId53"/>
    <p:sldId id="354" r:id="rId54"/>
    <p:sldId id="355" r:id="rId55"/>
    <p:sldId id="356" r:id="rId56"/>
    <p:sldId id="357" r:id="rId57"/>
    <p:sldId id="358" r:id="rId58"/>
    <p:sldId id="361" r:id="rId59"/>
    <p:sldId id="362" r:id="rId60"/>
    <p:sldId id="359" r:id="rId61"/>
    <p:sldId id="360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269" r:id="rId77"/>
    <p:sldId id="270" r:id="rId78"/>
    <p:sldId id="271" r:id="rId79"/>
    <p:sldId id="272" r:id="rId80"/>
    <p:sldId id="274" r:id="rId81"/>
    <p:sldId id="275" r:id="rId82"/>
    <p:sldId id="290" r:id="rId83"/>
    <p:sldId id="289" r:id="rId84"/>
    <p:sldId id="291" r:id="rId85"/>
    <p:sldId id="295" r:id="rId86"/>
    <p:sldId id="296" r:id="rId87"/>
    <p:sldId id="297" r:id="rId88"/>
    <p:sldId id="298" r:id="rId89"/>
    <p:sldId id="299" r:id="rId90"/>
    <p:sldId id="377" r:id="rId91"/>
    <p:sldId id="300" r:id="rId92"/>
    <p:sldId id="301" r:id="rId93"/>
    <p:sldId id="302" r:id="rId94"/>
    <p:sldId id="303" r:id="rId95"/>
    <p:sldId id="304" r:id="rId96"/>
    <p:sldId id="277" r:id="rId97"/>
    <p:sldId id="292" r:id="rId98"/>
    <p:sldId id="278" r:id="rId99"/>
    <p:sldId id="279" r:id="rId100"/>
    <p:sldId id="280" r:id="rId101"/>
    <p:sldId id="281" r:id="rId102"/>
    <p:sldId id="282" r:id="rId103"/>
    <p:sldId id="283" r:id="rId104"/>
    <p:sldId id="284" r:id="rId105"/>
    <p:sldId id="285" r:id="rId106"/>
    <p:sldId id="286" r:id="rId107"/>
    <p:sldId id="287" r:id="rId108"/>
    <p:sldId id="288" r:id="rId109"/>
    <p:sldId id="266" r:id="rId1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2" d="100"/>
          <a:sy n="112" d="100"/>
        </p:scale>
        <p:origin x="-14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A8B85-902D-4BA7-B417-4F4AE7920DFA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4C83C0D-C3E1-4BCA-B8B2-5E1C2DCBC9C0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/>
            <a:t>Prawo do odmowy wykonania zlecenia lekarskiego oraz innego świadczenia zdrowotnego 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dirty="0">
              <a:solidFill>
                <a:schemeClr val="accent6">
                  <a:lumMod val="20000"/>
                  <a:lumOff val="80000"/>
                </a:schemeClr>
              </a:solidFill>
            </a:rPr>
            <a:t>niezgodnego </a:t>
          </a:r>
          <a:r>
            <a:rPr lang="pl-PL" sz="1800" dirty="0">
              <a:solidFill>
                <a:srgbClr val="FFFF00"/>
              </a:solidFill>
            </a:rPr>
            <a:t/>
          </a:r>
          <a:br>
            <a:rPr lang="pl-PL" sz="1800" dirty="0">
              <a:solidFill>
                <a:srgbClr val="FFFF00"/>
              </a:solidFill>
            </a:rPr>
          </a:br>
          <a:r>
            <a:rPr lang="pl-PL" sz="1800" dirty="0">
              <a:solidFill>
                <a:srgbClr val="FFFF00"/>
              </a:solidFill>
            </a:rPr>
            <a:t>* z sumieniem</a:t>
          </a:r>
          <a:r>
            <a:rPr lang="pl-PL" sz="3000" dirty="0">
              <a:solidFill>
                <a:srgbClr val="FFFF00"/>
              </a:solidFill>
            </a:rPr>
            <a:t>  </a:t>
          </a:r>
          <a:br>
            <a:rPr lang="pl-PL" sz="3000" dirty="0">
              <a:solidFill>
                <a:srgbClr val="FFFF00"/>
              </a:solidFill>
            </a:rPr>
          </a:br>
          <a:r>
            <a:rPr lang="pl-PL" sz="1800" dirty="0">
              <a:solidFill>
                <a:srgbClr val="FFFF00"/>
              </a:solidFill>
            </a:rPr>
            <a:t> *</a:t>
          </a:r>
          <a:r>
            <a:rPr lang="pl-PL" sz="1800" dirty="0">
              <a:solidFill>
                <a:schemeClr val="tx1"/>
              </a:solidFill>
            </a:rPr>
            <a:t> z zakresem posiadanych kwalifikacji</a:t>
          </a:r>
          <a:endParaRPr lang="pl-PL" dirty="0">
            <a:solidFill>
              <a:srgbClr val="FFFF00"/>
            </a:solidFill>
          </a:endParaRPr>
        </a:p>
      </dgm:t>
    </dgm:pt>
    <dgm:pt modelId="{FA93348A-857C-43E4-A638-FDDB01B71B19}" type="parTrans" cxnId="{6F080FBD-EC88-4DA3-AA2A-AD4CD1567616}">
      <dgm:prSet/>
      <dgm:spPr/>
      <dgm:t>
        <a:bodyPr/>
        <a:lstStyle/>
        <a:p>
          <a:endParaRPr lang="pl-PL"/>
        </a:p>
      </dgm:t>
    </dgm:pt>
    <dgm:pt modelId="{2E5CBC26-57D2-4926-A688-E6D2B49A53EB}" type="sibTrans" cxnId="{6F080FBD-EC88-4DA3-AA2A-AD4CD1567616}">
      <dgm:prSet/>
      <dgm:spPr/>
      <dgm:t>
        <a:bodyPr/>
        <a:lstStyle/>
        <a:p>
          <a:endParaRPr lang="pl-PL"/>
        </a:p>
      </dgm:t>
    </dgm:pt>
    <dgm:pt modelId="{9B1CAB6C-5237-431C-A29A-D0DE5EAEC528}">
      <dgm:prSet phldrT="[Tekst]" custT="1"/>
      <dgm:spPr/>
      <dgm:t>
        <a:bodyPr/>
        <a:lstStyle/>
        <a:p>
          <a:r>
            <a:rPr lang="pl-PL" sz="1800" dirty="0">
              <a:solidFill>
                <a:srgbClr val="002060"/>
              </a:solidFill>
            </a:rPr>
            <a:t>Podanie niezwłoczne przyczyny odmowy na piśmie przełożonemu lub osobie zlecającej</a:t>
          </a:r>
        </a:p>
      </dgm:t>
    </dgm:pt>
    <dgm:pt modelId="{5DBEA578-EBDC-4851-9F6D-1450110F0503}" type="parTrans" cxnId="{D6C37199-D214-45F4-8809-50EFAFEE4BE4}">
      <dgm:prSet/>
      <dgm:spPr/>
      <dgm:t>
        <a:bodyPr/>
        <a:lstStyle/>
        <a:p>
          <a:endParaRPr lang="pl-PL"/>
        </a:p>
      </dgm:t>
    </dgm:pt>
    <dgm:pt modelId="{57416C5D-2DDF-4FEA-BC9E-3E571A90FB62}" type="sibTrans" cxnId="{D6C37199-D214-45F4-8809-50EFAFEE4BE4}">
      <dgm:prSet/>
      <dgm:spPr/>
      <dgm:t>
        <a:bodyPr/>
        <a:lstStyle/>
        <a:p>
          <a:endParaRPr lang="pl-PL"/>
        </a:p>
      </dgm:t>
    </dgm:pt>
    <dgm:pt modelId="{59548F30-97FC-4D4B-9664-A2D1E9E862DB}">
      <dgm:prSet phldrT="[Tekst]" custT="1"/>
      <dgm:spPr/>
      <dgm:t>
        <a:bodyPr/>
        <a:lstStyle/>
        <a:p>
          <a:r>
            <a:rPr lang="pl-PL" sz="1800" dirty="0">
              <a:solidFill>
                <a:srgbClr val="C00000"/>
              </a:solidFill>
            </a:rPr>
            <a:t>Niezwłocznego uprzedzenia pacjenta lub jego przedstawiciela ustawowego lub opiekuna faktycznego</a:t>
          </a:r>
        </a:p>
      </dgm:t>
    </dgm:pt>
    <dgm:pt modelId="{972D410F-005D-45D7-8A8B-7E232D5B30C1}" type="parTrans" cxnId="{32AA9AEB-14E8-4C4F-AE4C-6CCBA80E2DB7}">
      <dgm:prSet/>
      <dgm:spPr/>
      <dgm:t>
        <a:bodyPr/>
        <a:lstStyle/>
        <a:p>
          <a:endParaRPr lang="pl-PL"/>
        </a:p>
      </dgm:t>
    </dgm:pt>
    <dgm:pt modelId="{31A2A390-E55F-49D4-9519-7729EDAFA135}" type="sibTrans" cxnId="{32AA9AEB-14E8-4C4F-AE4C-6CCBA80E2DB7}">
      <dgm:prSet/>
      <dgm:spPr/>
      <dgm:t>
        <a:bodyPr/>
        <a:lstStyle/>
        <a:p>
          <a:endParaRPr lang="pl-PL"/>
        </a:p>
      </dgm:t>
    </dgm:pt>
    <dgm:pt modelId="{4E4CAB81-B605-419E-98DF-3EEB97507A14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Wskazania realnych możliwości uzyskania tego świadczenia u innej pielęgniarki lub w podmiocie leczniczym</a:t>
          </a:r>
        </a:p>
      </dgm:t>
    </dgm:pt>
    <dgm:pt modelId="{037ABF1D-8C30-4D6B-A9BA-D68949F64640}" type="parTrans" cxnId="{B2283FAE-E16F-4631-BA95-F85B0EA7E71C}">
      <dgm:prSet/>
      <dgm:spPr/>
      <dgm:t>
        <a:bodyPr/>
        <a:lstStyle/>
        <a:p>
          <a:endParaRPr lang="pl-PL"/>
        </a:p>
      </dgm:t>
    </dgm:pt>
    <dgm:pt modelId="{13810941-9109-4699-9E4D-991B3ACBA89C}" type="sibTrans" cxnId="{B2283FAE-E16F-4631-BA95-F85B0EA7E71C}">
      <dgm:prSet/>
      <dgm:spPr/>
      <dgm:t>
        <a:bodyPr/>
        <a:lstStyle/>
        <a:p>
          <a:endParaRPr lang="pl-PL"/>
        </a:p>
      </dgm:t>
    </dgm:pt>
    <dgm:pt modelId="{87BED3E9-3F69-40E0-82C4-08A6A8B3EA19}">
      <dgm:prSet phldrT="[Tekst]" custT="1"/>
      <dgm:spPr/>
      <dgm:t>
        <a:bodyPr/>
        <a:lstStyle/>
        <a:p>
          <a:r>
            <a:rPr lang="pl-PL" sz="1800" dirty="0">
              <a:solidFill>
                <a:srgbClr val="7030A0"/>
              </a:solidFill>
            </a:rPr>
            <a:t>Uzasadnić i odnotować ten fakt w dokumentacji medycznej</a:t>
          </a:r>
        </a:p>
      </dgm:t>
    </dgm:pt>
    <dgm:pt modelId="{CB98D833-E720-439A-998F-7859571C6510}" type="parTrans" cxnId="{0692E12D-6012-496B-8130-8E60695CC162}">
      <dgm:prSet/>
      <dgm:spPr/>
      <dgm:t>
        <a:bodyPr/>
        <a:lstStyle/>
        <a:p>
          <a:endParaRPr lang="pl-PL"/>
        </a:p>
      </dgm:t>
    </dgm:pt>
    <dgm:pt modelId="{0695E593-EA0A-4131-98F1-00CC73D3D3C3}" type="sibTrans" cxnId="{0692E12D-6012-496B-8130-8E60695CC162}">
      <dgm:prSet/>
      <dgm:spPr/>
      <dgm:t>
        <a:bodyPr/>
        <a:lstStyle/>
        <a:p>
          <a:endParaRPr lang="pl-PL"/>
        </a:p>
      </dgm:t>
    </dgm:pt>
    <dgm:pt modelId="{6CBF6CE4-2B37-4102-867B-FAB844CF7BCE}">
      <dgm:prSet phldrT="[Tekst]" custT="1"/>
      <dgm:spPr/>
      <dgm:t>
        <a:bodyPr/>
        <a:lstStyle/>
        <a:p>
          <a:r>
            <a:rPr lang="pl-PL" sz="1800" dirty="0">
              <a:solidFill>
                <a:srgbClr val="7030A0"/>
              </a:solidFill>
            </a:rPr>
            <a:t>Pielęgniarka ma prawo do pełnej informacji i wgląd do dokumentacji medycznej</a:t>
          </a:r>
        </a:p>
      </dgm:t>
    </dgm:pt>
    <dgm:pt modelId="{AB6E228F-FCA7-4910-90E0-5E7792DEBAE4}" type="parTrans" cxnId="{CB94508D-F9F8-452F-AC08-528097DFE43C}">
      <dgm:prSet/>
      <dgm:spPr/>
      <dgm:t>
        <a:bodyPr/>
        <a:lstStyle/>
        <a:p>
          <a:endParaRPr lang="pl-PL"/>
        </a:p>
      </dgm:t>
    </dgm:pt>
    <dgm:pt modelId="{BA199E42-2EDE-4885-A81A-FEA59EE6F248}" type="sibTrans" cxnId="{CB94508D-F9F8-452F-AC08-528097DFE43C}">
      <dgm:prSet/>
      <dgm:spPr/>
      <dgm:t>
        <a:bodyPr/>
        <a:lstStyle/>
        <a:p>
          <a:endParaRPr lang="pl-PL"/>
        </a:p>
      </dgm:t>
    </dgm:pt>
    <dgm:pt modelId="{41866734-7240-4333-8EF7-62CB0CC08B83}">
      <dgm:prSet phldrT="[Tekst]" custT="1"/>
      <dgm:spPr/>
      <dgm:t>
        <a:bodyPr/>
        <a:lstStyle/>
        <a:p>
          <a:r>
            <a:rPr lang="pl-PL" sz="1800" dirty="0">
              <a:solidFill>
                <a:srgbClr val="7030A0"/>
              </a:solidFill>
            </a:rPr>
            <a:t>Odmowy udziału w eksperymencie medycznym</a:t>
          </a:r>
        </a:p>
      </dgm:t>
    </dgm:pt>
    <dgm:pt modelId="{330752CD-EBFA-47D0-81D6-F703520F6C0D}" type="parTrans" cxnId="{AC23CD52-CF22-4E00-9261-36F3A853A636}">
      <dgm:prSet/>
      <dgm:spPr/>
      <dgm:t>
        <a:bodyPr/>
        <a:lstStyle/>
        <a:p>
          <a:endParaRPr lang="pl-PL"/>
        </a:p>
      </dgm:t>
    </dgm:pt>
    <dgm:pt modelId="{3F3E2EC5-63FB-4FE0-AE32-8F0D0322A7BE}" type="sibTrans" cxnId="{AC23CD52-CF22-4E00-9261-36F3A853A636}">
      <dgm:prSet/>
      <dgm:spPr/>
      <dgm:t>
        <a:bodyPr/>
        <a:lstStyle/>
        <a:p>
          <a:endParaRPr lang="pl-PL"/>
        </a:p>
      </dgm:t>
    </dgm:pt>
    <dgm:pt modelId="{8750B667-72B0-4940-8C8A-6F7983B07869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Uzasadnienie przez lekarza potrzeby wykonania zlecenia</a:t>
          </a:r>
        </a:p>
      </dgm:t>
    </dgm:pt>
    <dgm:pt modelId="{303A99CA-F468-4D6C-958F-06DDB1103EAE}" type="parTrans" cxnId="{EE851160-0B5B-413E-8A60-9855E202A370}">
      <dgm:prSet/>
      <dgm:spPr/>
      <dgm:t>
        <a:bodyPr/>
        <a:lstStyle/>
        <a:p>
          <a:endParaRPr lang="pl-PL"/>
        </a:p>
      </dgm:t>
    </dgm:pt>
    <dgm:pt modelId="{38D9337B-26FE-42BF-9E82-77D89096B460}" type="sibTrans" cxnId="{EE851160-0B5B-413E-8A60-9855E202A370}">
      <dgm:prSet/>
      <dgm:spPr/>
      <dgm:t>
        <a:bodyPr/>
        <a:lstStyle/>
        <a:p>
          <a:endParaRPr lang="pl-PL"/>
        </a:p>
      </dgm:t>
    </dgm:pt>
    <dgm:pt modelId="{729B7B86-370F-4950-98FB-9AA1325E1EE0}" type="pres">
      <dgm:prSet presAssocID="{80AA8B85-902D-4BA7-B417-4F4AE7920D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955022-6F3D-4054-9B1B-BB3CCAA4ABFA}" type="pres">
      <dgm:prSet presAssocID="{54C83C0D-C3E1-4BCA-B8B2-5E1C2DCBC9C0}" presName="node" presStyleLbl="node1" presStyleIdx="0" presStyleCnt="3" custLinFactNeighborX="10307" custLinFactNeighborY="-8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A9851F-BC59-411A-814D-690648467342}" type="pres">
      <dgm:prSet presAssocID="{2E5CBC26-57D2-4926-A688-E6D2B49A53EB}" presName="sibTrans" presStyleCnt="0"/>
      <dgm:spPr/>
    </dgm:pt>
    <dgm:pt modelId="{3BCC333B-D910-46AD-A03D-E65084A8C757}" type="pres">
      <dgm:prSet presAssocID="{9B1CAB6C-5237-431C-A29A-D0DE5EAEC5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2B0977-EDAB-4041-AA70-19B23E4E5B68}" type="pres">
      <dgm:prSet presAssocID="{57416C5D-2DDF-4FEA-BC9E-3E571A90FB62}" presName="sibTrans" presStyleCnt="0"/>
      <dgm:spPr/>
    </dgm:pt>
    <dgm:pt modelId="{7FF40866-F6BF-46FA-BA13-6ED8D7D4C5F2}" type="pres">
      <dgm:prSet presAssocID="{87BED3E9-3F69-40E0-82C4-08A6A8B3EA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92E12D-6012-496B-8130-8E60695CC162}" srcId="{80AA8B85-902D-4BA7-B417-4F4AE7920DFA}" destId="{87BED3E9-3F69-40E0-82C4-08A6A8B3EA19}" srcOrd="2" destOrd="0" parTransId="{CB98D833-E720-439A-998F-7859571C6510}" sibTransId="{0695E593-EA0A-4131-98F1-00CC73D3D3C3}"/>
    <dgm:cxn modelId="{B49E1B33-760D-4B78-B884-D030CF8BE157}" type="presOf" srcId="{54C83C0D-C3E1-4BCA-B8B2-5E1C2DCBC9C0}" destId="{02955022-6F3D-4054-9B1B-BB3CCAA4ABFA}" srcOrd="0" destOrd="0" presId="urn:microsoft.com/office/officeart/2005/8/layout/hList6"/>
    <dgm:cxn modelId="{02E51CC3-CEC6-4DB5-9558-C9F9CAED107A}" type="presOf" srcId="{6CBF6CE4-2B37-4102-867B-FAB844CF7BCE}" destId="{7FF40866-F6BF-46FA-BA13-6ED8D7D4C5F2}" srcOrd="0" destOrd="1" presId="urn:microsoft.com/office/officeart/2005/8/layout/hList6"/>
    <dgm:cxn modelId="{C4CC5169-A088-4B3A-A9AF-66ABCD8C3273}" type="presOf" srcId="{4E4CAB81-B605-419E-98DF-3EEB97507A14}" destId="{3BCC333B-D910-46AD-A03D-E65084A8C757}" srcOrd="0" destOrd="2" presId="urn:microsoft.com/office/officeart/2005/8/layout/hList6"/>
    <dgm:cxn modelId="{694D0EBC-C444-48AB-8296-65DBC4DE4230}" type="presOf" srcId="{41866734-7240-4333-8EF7-62CB0CC08B83}" destId="{7FF40866-F6BF-46FA-BA13-6ED8D7D4C5F2}" srcOrd="0" destOrd="2" presId="urn:microsoft.com/office/officeart/2005/8/layout/hList6"/>
    <dgm:cxn modelId="{F16EF393-B3DF-42B1-8473-8EE7D0C235A8}" type="presOf" srcId="{8750B667-72B0-4940-8C8A-6F7983B07869}" destId="{7FF40866-F6BF-46FA-BA13-6ED8D7D4C5F2}" srcOrd="0" destOrd="3" presId="urn:microsoft.com/office/officeart/2005/8/layout/hList6"/>
    <dgm:cxn modelId="{EE851160-0B5B-413E-8A60-9855E202A370}" srcId="{87BED3E9-3F69-40E0-82C4-08A6A8B3EA19}" destId="{8750B667-72B0-4940-8C8A-6F7983B07869}" srcOrd="2" destOrd="0" parTransId="{303A99CA-F468-4D6C-958F-06DDB1103EAE}" sibTransId="{38D9337B-26FE-42BF-9E82-77D89096B460}"/>
    <dgm:cxn modelId="{CB94508D-F9F8-452F-AC08-528097DFE43C}" srcId="{87BED3E9-3F69-40E0-82C4-08A6A8B3EA19}" destId="{6CBF6CE4-2B37-4102-867B-FAB844CF7BCE}" srcOrd="0" destOrd="0" parTransId="{AB6E228F-FCA7-4910-90E0-5E7792DEBAE4}" sibTransId="{BA199E42-2EDE-4885-A81A-FEA59EE6F248}"/>
    <dgm:cxn modelId="{1B7ACDFB-4604-4F6C-B9C1-5FFAB15B68F2}" type="presOf" srcId="{59548F30-97FC-4D4B-9664-A2D1E9E862DB}" destId="{3BCC333B-D910-46AD-A03D-E65084A8C757}" srcOrd="0" destOrd="1" presId="urn:microsoft.com/office/officeart/2005/8/layout/hList6"/>
    <dgm:cxn modelId="{10E7D582-1F07-408F-83FD-F0890720D9C3}" type="presOf" srcId="{9B1CAB6C-5237-431C-A29A-D0DE5EAEC528}" destId="{3BCC333B-D910-46AD-A03D-E65084A8C757}" srcOrd="0" destOrd="0" presId="urn:microsoft.com/office/officeart/2005/8/layout/hList6"/>
    <dgm:cxn modelId="{D6C37199-D214-45F4-8809-50EFAFEE4BE4}" srcId="{80AA8B85-902D-4BA7-B417-4F4AE7920DFA}" destId="{9B1CAB6C-5237-431C-A29A-D0DE5EAEC528}" srcOrd="1" destOrd="0" parTransId="{5DBEA578-EBDC-4851-9F6D-1450110F0503}" sibTransId="{57416C5D-2DDF-4FEA-BC9E-3E571A90FB62}"/>
    <dgm:cxn modelId="{AC23CD52-CF22-4E00-9261-36F3A853A636}" srcId="{87BED3E9-3F69-40E0-82C4-08A6A8B3EA19}" destId="{41866734-7240-4333-8EF7-62CB0CC08B83}" srcOrd="1" destOrd="0" parTransId="{330752CD-EBFA-47D0-81D6-F703520F6C0D}" sibTransId="{3F3E2EC5-63FB-4FE0-AE32-8F0D0322A7BE}"/>
    <dgm:cxn modelId="{B39EB6A1-8397-4391-A068-F2CAF54934C1}" type="presOf" srcId="{87BED3E9-3F69-40E0-82C4-08A6A8B3EA19}" destId="{7FF40866-F6BF-46FA-BA13-6ED8D7D4C5F2}" srcOrd="0" destOrd="0" presId="urn:microsoft.com/office/officeart/2005/8/layout/hList6"/>
    <dgm:cxn modelId="{B2283FAE-E16F-4631-BA95-F85B0EA7E71C}" srcId="{9B1CAB6C-5237-431C-A29A-D0DE5EAEC528}" destId="{4E4CAB81-B605-419E-98DF-3EEB97507A14}" srcOrd="1" destOrd="0" parTransId="{037ABF1D-8C30-4D6B-A9BA-D68949F64640}" sibTransId="{13810941-9109-4699-9E4D-991B3ACBA89C}"/>
    <dgm:cxn modelId="{6F080FBD-EC88-4DA3-AA2A-AD4CD1567616}" srcId="{80AA8B85-902D-4BA7-B417-4F4AE7920DFA}" destId="{54C83C0D-C3E1-4BCA-B8B2-5E1C2DCBC9C0}" srcOrd="0" destOrd="0" parTransId="{FA93348A-857C-43E4-A638-FDDB01B71B19}" sibTransId="{2E5CBC26-57D2-4926-A688-E6D2B49A53EB}"/>
    <dgm:cxn modelId="{32AA9AEB-14E8-4C4F-AE4C-6CCBA80E2DB7}" srcId="{9B1CAB6C-5237-431C-A29A-D0DE5EAEC528}" destId="{59548F30-97FC-4D4B-9664-A2D1E9E862DB}" srcOrd="0" destOrd="0" parTransId="{972D410F-005D-45D7-8A8B-7E232D5B30C1}" sibTransId="{31A2A390-E55F-49D4-9519-7729EDAFA135}"/>
    <dgm:cxn modelId="{C87AF88B-536A-4B00-9361-0F403E346A06}" type="presOf" srcId="{80AA8B85-902D-4BA7-B417-4F4AE7920DFA}" destId="{729B7B86-370F-4950-98FB-9AA1325E1EE0}" srcOrd="0" destOrd="0" presId="urn:microsoft.com/office/officeart/2005/8/layout/hList6"/>
    <dgm:cxn modelId="{010D9DEB-2BB2-4017-88DB-20E2B46E8410}" type="presParOf" srcId="{729B7B86-370F-4950-98FB-9AA1325E1EE0}" destId="{02955022-6F3D-4054-9B1B-BB3CCAA4ABFA}" srcOrd="0" destOrd="0" presId="urn:microsoft.com/office/officeart/2005/8/layout/hList6"/>
    <dgm:cxn modelId="{1FFD1194-F361-4ADC-9AAD-E0931B956973}" type="presParOf" srcId="{729B7B86-370F-4950-98FB-9AA1325E1EE0}" destId="{78A9851F-BC59-411A-814D-690648467342}" srcOrd="1" destOrd="0" presId="urn:microsoft.com/office/officeart/2005/8/layout/hList6"/>
    <dgm:cxn modelId="{28F67F45-E95F-4B75-A308-C76F9B922867}" type="presParOf" srcId="{729B7B86-370F-4950-98FB-9AA1325E1EE0}" destId="{3BCC333B-D910-46AD-A03D-E65084A8C757}" srcOrd="2" destOrd="0" presId="urn:microsoft.com/office/officeart/2005/8/layout/hList6"/>
    <dgm:cxn modelId="{CA23D385-3723-40F1-B885-9C9CD64C6A72}" type="presParOf" srcId="{729B7B86-370F-4950-98FB-9AA1325E1EE0}" destId="{8D2B0977-EDAB-4041-AA70-19B23E4E5B68}" srcOrd="3" destOrd="0" presId="urn:microsoft.com/office/officeart/2005/8/layout/hList6"/>
    <dgm:cxn modelId="{9AC9234B-8B1D-496A-8E57-C609FEDBC126}" type="presParOf" srcId="{729B7B86-370F-4950-98FB-9AA1325E1EE0}" destId="{7FF40866-F6BF-46FA-BA13-6ED8D7D4C5F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D86AA-95C7-4009-ADC0-47127DC7EA18}" type="doc">
      <dgm:prSet loTypeId="urn:microsoft.com/office/officeart/2005/8/layout/process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117AE6-1E3B-406C-9EA7-63464D1E6988}">
      <dgm:prSet phldrT="[Tekst]"/>
      <dgm:spPr>
        <a:effectLst/>
      </dgm:spPr>
      <dgm:t>
        <a:bodyPr/>
        <a:lstStyle/>
        <a:p>
          <a:r>
            <a:rPr lang="pl-PL" dirty="0"/>
            <a:t>Czynności sprawdzające</a:t>
          </a:r>
        </a:p>
      </dgm:t>
    </dgm:pt>
    <dgm:pt modelId="{90299298-3468-4F92-B3DF-9C1CA1B7599B}" type="parTrans" cxnId="{2E7955A2-A45B-42D6-A041-6BDDAC866B1E}">
      <dgm:prSet/>
      <dgm:spPr/>
      <dgm:t>
        <a:bodyPr/>
        <a:lstStyle/>
        <a:p>
          <a:endParaRPr lang="pl-PL"/>
        </a:p>
      </dgm:t>
    </dgm:pt>
    <dgm:pt modelId="{56C174D7-DE52-4AB9-B536-2CFE6864C6F3}" type="sibTrans" cxnId="{2E7955A2-A45B-42D6-A041-6BDDAC866B1E}">
      <dgm:prSet/>
      <dgm:spPr/>
      <dgm:t>
        <a:bodyPr/>
        <a:lstStyle/>
        <a:p>
          <a:endParaRPr lang="pl-PL"/>
        </a:p>
      </dgm:t>
    </dgm:pt>
    <dgm:pt modelId="{B55CA6A0-14BB-46B4-B7BD-E25624BB368E}">
      <dgm:prSet phldrT="[Tekst]"/>
      <dgm:spPr/>
      <dgm:t>
        <a:bodyPr/>
        <a:lstStyle/>
        <a:p>
          <a:r>
            <a:rPr lang="pl-PL" dirty="0"/>
            <a:t>Postępowanie wyjaśniające</a:t>
          </a:r>
        </a:p>
      </dgm:t>
    </dgm:pt>
    <dgm:pt modelId="{9101434E-82BD-419F-890B-F2CFC41A83D3}" type="parTrans" cxnId="{87F7E426-1233-4A71-83E4-0783AF1C0300}">
      <dgm:prSet/>
      <dgm:spPr/>
      <dgm:t>
        <a:bodyPr/>
        <a:lstStyle/>
        <a:p>
          <a:endParaRPr lang="pl-PL"/>
        </a:p>
      </dgm:t>
    </dgm:pt>
    <dgm:pt modelId="{9787D257-21C7-4092-9F2B-FA51BDF15CDB}" type="sibTrans" cxnId="{87F7E426-1233-4A71-83E4-0783AF1C0300}">
      <dgm:prSet/>
      <dgm:spPr/>
      <dgm:t>
        <a:bodyPr/>
        <a:lstStyle/>
        <a:p>
          <a:endParaRPr lang="pl-PL"/>
        </a:p>
      </dgm:t>
    </dgm:pt>
    <dgm:pt modelId="{3DE16DA3-7130-4D9A-BCA8-D5E2E57D354A}">
      <dgm:prSet phldrT="[Tekst]"/>
      <dgm:spPr/>
      <dgm:t>
        <a:bodyPr/>
        <a:lstStyle/>
        <a:p>
          <a:r>
            <a:rPr lang="pl-PL" dirty="0"/>
            <a:t>Postępowanie przed sądem pielęgniarek i położnych</a:t>
          </a:r>
        </a:p>
      </dgm:t>
    </dgm:pt>
    <dgm:pt modelId="{4F69483E-FBD8-4CDC-9D1E-D1C571092AE5}" type="parTrans" cxnId="{ACE051F7-A5DE-490E-A0B8-91A18E6E504E}">
      <dgm:prSet/>
      <dgm:spPr/>
      <dgm:t>
        <a:bodyPr/>
        <a:lstStyle/>
        <a:p>
          <a:endParaRPr lang="pl-PL"/>
        </a:p>
      </dgm:t>
    </dgm:pt>
    <dgm:pt modelId="{9912D2E4-62E6-4A08-BAAC-1A952BD5AB95}" type="sibTrans" cxnId="{ACE051F7-A5DE-490E-A0B8-91A18E6E504E}">
      <dgm:prSet/>
      <dgm:spPr/>
      <dgm:t>
        <a:bodyPr/>
        <a:lstStyle/>
        <a:p>
          <a:endParaRPr lang="pl-PL"/>
        </a:p>
      </dgm:t>
    </dgm:pt>
    <dgm:pt modelId="{A5A324A8-52F1-4089-9747-18D8C2D4B742}">
      <dgm:prSet phldrT="[Tekst]"/>
      <dgm:spPr/>
      <dgm:t>
        <a:bodyPr/>
        <a:lstStyle/>
        <a:p>
          <a:r>
            <a:rPr lang="pl-PL" dirty="0"/>
            <a:t>Postępowanie wykonawcze</a:t>
          </a:r>
        </a:p>
      </dgm:t>
    </dgm:pt>
    <dgm:pt modelId="{32435D92-4D2D-4CE1-B48F-1B3F28DE78A0}" type="parTrans" cxnId="{2D7AB897-E4B5-4D8E-B9EA-EFCF349D781E}">
      <dgm:prSet/>
      <dgm:spPr/>
      <dgm:t>
        <a:bodyPr/>
        <a:lstStyle/>
        <a:p>
          <a:endParaRPr lang="pl-PL"/>
        </a:p>
      </dgm:t>
    </dgm:pt>
    <dgm:pt modelId="{98E9F6BF-30AA-4342-898B-E002A1F88AD0}" type="sibTrans" cxnId="{2D7AB897-E4B5-4D8E-B9EA-EFCF349D781E}">
      <dgm:prSet/>
      <dgm:spPr/>
      <dgm:t>
        <a:bodyPr/>
        <a:lstStyle/>
        <a:p>
          <a:endParaRPr lang="pl-PL"/>
        </a:p>
      </dgm:t>
    </dgm:pt>
    <dgm:pt modelId="{0F8BF4AC-954A-4F89-AC9B-A516A9E69B3F}" type="pres">
      <dgm:prSet presAssocID="{C18D86AA-95C7-4009-ADC0-47127DC7E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CFCE89B-C361-418C-8728-D8804CAF67DE}" type="pres">
      <dgm:prSet presAssocID="{A5A324A8-52F1-4089-9747-18D8C2D4B742}" presName="boxAndChildren" presStyleCnt="0"/>
      <dgm:spPr/>
    </dgm:pt>
    <dgm:pt modelId="{6ED9CFEA-5461-41DB-8989-3000B8DFA0BE}" type="pres">
      <dgm:prSet presAssocID="{A5A324A8-52F1-4089-9747-18D8C2D4B742}" presName="parentTextBox" presStyleLbl="node1" presStyleIdx="0" presStyleCnt="4"/>
      <dgm:spPr/>
      <dgm:t>
        <a:bodyPr/>
        <a:lstStyle/>
        <a:p>
          <a:endParaRPr lang="pl-PL"/>
        </a:p>
      </dgm:t>
    </dgm:pt>
    <dgm:pt modelId="{17BBCB87-0028-4CE1-94FD-875C80ED48B6}" type="pres">
      <dgm:prSet presAssocID="{9912D2E4-62E6-4A08-BAAC-1A952BD5AB95}" presName="sp" presStyleCnt="0"/>
      <dgm:spPr/>
    </dgm:pt>
    <dgm:pt modelId="{B600BA74-4F77-4984-B373-81816F5D98CD}" type="pres">
      <dgm:prSet presAssocID="{3DE16DA3-7130-4D9A-BCA8-D5E2E57D354A}" presName="arrowAndChildren" presStyleCnt="0"/>
      <dgm:spPr/>
    </dgm:pt>
    <dgm:pt modelId="{C2DC20B7-CB07-4394-A1B3-227D392AC7DE}" type="pres">
      <dgm:prSet presAssocID="{3DE16DA3-7130-4D9A-BCA8-D5E2E57D354A}" presName="parentTextArrow" presStyleLbl="node1" presStyleIdx="1" presStyleCnt="4" custLinFactNeighborX="-749" custLinFactNeighborY="-87"/>
      <dgm:spPr/>
      <dgm:t>
        <a:bodyPr/>
        <a:lstStyle/>
        <a:p>
          <a:endParaRPr lang="pl-PL"/>
        </a:p>
      </dgm:t>
    </dgm:pt>
    <dgm:pt modelId="{EFC92889-BDF9-47E0-B5FF-28CA24F98580}" type="pres">
      <dgm:prSet presAssocID="{9787D257-21C7-4092-9F2B-FA51BDF15CDB}" presName="sp" presStyleCnt="0"/>
      <dgm:spPr/>
    </dgm:pt>
    <dgm:pt modelId="{36258C43-EE9F-4557-AD82-C09E8B4B5B4D}" type="pres">
      <dgm:prSet presAssocID="{B55CA6A0-14BB-46B4-B7BD-E25624BB368E}" presName="arrowAndChildren" presStyleCnt="0"/>
      <dgm:spPr/>
    </dgm:pt>
    <dgm:pt modelId="{D7382197-C89D-44C3-874A-7EB2C9953F1D}" type="pres">
      <dgm:prSet presAssocID="{B55CA6A0-14BB-46B4-B7BD-E25624BB368E}" presName="parentTextArrow" presStyleLbl="node1" presStyleIdx="2" presStyleCnt="4"/>
      <dgm:spPr/>
      <dgm:t>
        <a:bodyPr/>
        <a:lstStyle/>
        <a:p>
          <a:endParaRPr lang="pl-PL"/>
        </a:p>
      </dgm:t>
    </dgm:pt>
    <dgm:pt modelId="{27E391B2-85B5-41E7-9882-BEFF440206DB}" type="pres">
      <dgm:prSet presAssocID="{56C174D7-DE52-4AB9-B536-2CFE6864C6F3}" presName="sp" presStyleCnt="0"/>
      <dgm:spPr/>
    </dgm:pt>
    <dgm:pt modelId="{A6E1358B-FCA8-4ACE-AF52-7EBADCF67232}" type="pres">
      <dgm:prSet presAssocID="{6D117AE6-1E3B-406C-9EA7-63464D1E6988}" presName="arrowAndChildren" presStyleCnt="0"/>
      <dgm:spPr/>
    </dgm:pt>
    <dgm:pt modelId="{70647CC1-7A89-4E08-8387-8AD7D00988A7}" type="pres">
      <dgm:prSet presAssocID="{6D117AE6-1E3B-406C-9EA7-63464D1E6988}" presName="parentTextArrow" presStyleLbl="node1" presStyleIdx="3" presStyleCnt="4" custLinFactNeighborX="1001" custLinFactNeighborY="2164"/>
      <dgm:spPr/>
      <dgm:t>
        <a:bodyPr/>
        <a:lstStyle/>
        <a:p>
          <a:endParaRPr lang="pl-PL"/>
        </a:p>
      </dgm:t>
    </dgm:pt>
  </dgm:ptLst>
  <dgm:cxnLst>
    <dgm:cxn modelId="{87F7E426-1233-4A71-83E4-0783AF1C0300}" srcId="{C18D86AA-95C7-4009-ADC0-47127DC7EA18}" destId="{B55CA6A0-14BB-46B4-B7BD-E25624BB368E}" srcOrd="1" destOrd="0" parTransId="{9101434E-82BD-419F-890B-F2CFC41A83D3}" sibTransId="{9787D257-21C7-4092-9F2B-FA51BDF15CDB}"/>
    <dgm:cxn modelId="{AD9A947C-CA6C-46EF-B53D-10A79B7125AF}" type="presOf" srcId="{6D117AE6-1E3B-406C-9EA7-63464D1E6988}" destId="{70647CC1-7A89-4E08-8387-8AD7D00988A7}" srcOrd="0" destOrd="0" presId="urn:microsoft.com/office/officeart/2005/8/layout/process4"/>
    <dgm:cxn modelId="{0EE7186E-E45B-44C9-947C-E01C4C29954B}" type="presOf" srcId="{A5A324A8-52F1-4089-9747-18D8C2D4B742}" destId="{6ED9CFEA-5461-41DB-8989-3000B8DFA0BE}" srcOrd="0" destOrd="0" presId="urn:microsoft.com/office/officeart/2005/8/layout/process4"/>
    <dgm:cxn modelId="{2E7955A2-A45B-42D6-A041-6BDDAC866B1E}" srcId="{C18D86AA-95C7-4009-ADC0-47127DC7EA18}" destId="{6D117AE6-1E3B-406C-9EA7-63464D1E6988}" srcOrd="0" destOrd="0" parTransId="{90299298-3468-4F92-B3DF-9C1CA1B7599B}" sibTransId="{56C174D7-DE52-4AB9-B536-2CFE6864C6F3}"/>
    <dgm:cxn modelId="{9DF168B8-35A9-43CF-B87D-B362FB8FC04B}" type="presOf" srcId="{3DE16DA3-7130-4D9A-BCA8-D5E2E57D354A}" destId="{C2DC20B7-CB07-4394-A1B3-227D392AC7DE}" srcOrd="0" destOrd="0" presId="urn:microsoft.com/office/officeart/2005/8/layout/process4"/>
    <dgm:cxn modelId="{53DD31FD-F6D2-44AE-9AF1-9D720E4223A3}" type="presOf" srcId="{B55CA6A0-14BB-46B4-B7BD-E25624BB368E}" destId="{D7382197-C89D-44C3-874A-7EB2C9953F1D}" srcOrd="0" destOrd="0" presId="urn:microsoft.com/office/officeart/2005/8/layout/process4"/>
    <dgm:cxn modelId="{ACE051F7-A5DE-490E-A0B8-91A18E6E504E}" srcId="{C18D86AA-95C7-4009-ADC0-47127DC7EA18}" destId="{3DE16DA3-7130-4D9A-BCA8-D5E2E57D354A}" srcOrd="2" destOrd="0" parTransId="{4F69483E-FBD8-4CDC-9D1E-D1C571092AE5}" sibTransId="{9912D2E4-62E6-4A08-BAAC-1A952BD5AB95}"/>
    <dgm:cxn modelId="{B006995C-8294-4AB0-8127-51BF7D2D3124}" type="presOf" srcId="{C18D86AA-95C7-4009-ADC0-47127DC7EA18}" destId="{0F8BF4AC-954A-4F89-AC9B-A516A9E69B3F}" srcOrd="0" destOrd="0" presId="urn:microsoft.com/office/officeart/2005/8/layout/process4"/>
    <dgm:cxn modelId="{2D7AB897-E4B5-4D8E-B9EA-EFCF349D781E}" srcId="{C18D86AA-95C7-4009-ADC0-47127DC7EA18}" destId="{A5A324A8-52F1-4089-9747-18D8C2D4B742}" srcOrd="3" destOrd="0" parTransId="{32435D92-4D2D-4CE1-B48F-1B3F28DE78A0}" sibTransId="{98E9F6BF-30AA-4342-898B-E002A1F88AD0}"/>
    <dgm:cxn modelId="{DC5CE964-5A2D-4750-8B9E-B667EA94EA7C}" type="presParOf" srcId="{0F8BF4AC-954A-4F89-AC9B-A516A9E69B3F}" destId="{5CFCE89B-C361-418C-8728-D8804CAF67DE}" srcOrd="0" destOrd="0" presId="urn:microsoft.com/office/officeart/2005/8/layout/process4"/>
    <dgm:cxn modelId="{189B4F4C-85B2-432C-8F27-12E2C057FB6F}" type="presParOf" srcId="{5CFCE89B-C361-418C-8728-D8804CAF67DE}" destId="{6ED9CFEA-5461-41DB-8989-3000B8DFA0BE}" srcOrd="0" destOrd="0" presId="urn:microsoft.com/office/officeart/2005/8/layout/process4"/>
    <dgm:cxn modelId="{06CB4C48-FE9A-40DF-BF31-AEA1803893DD}" type="presParOf" srcId="{0F8BF4AC-954A-4F89-AC9B-A516A9E69B3F}" destId="{17BBCB87-0028-4CE1-94FD-875C80ED48B6}" srcOrd="1" destOrd="0" presId="urn:microsoft.com/office/officeart/2005/8/layout/process4"/>
    <dgm:cxn modelId="{3423BB60-E3A2-46FB-85FB-BE37970F5D19}" type="presParOf" srcId="{0F8BF4AC-954A-4F89-AC9B-A516A9E69B3F}" destId="{B600BA74-4F77-4984-B373-81816F5D98CD}" srcOrd="2" destOrd="0" presId="urn:microsoft.com/office/officeart/2005/8/layout/process4"/>
    <dgm:cxn modelId="{1CE1F8C7-E1CE-43D0-8861-E73AB821B7B0}" type="presParOf" srcId="{B600BA74-4F77-4984-B373-81816F5D98CD}" destId="{C2DC20B7-CB07-4394-A1B3-227D392AC7DE}" srcOrd="0" destOrd="0" presId="urn:microsoft.com/office/officeart/2005/8/layout/process4"/>
    <dgm:cxn modelId="{8B0F0E06-0724-49F1-A82F-341BB8C42F99}" type="presParOf" srcId="{0F8BF4AC-954A-4F89-AC9B-A516A9E69B3F}" destId="{EFC92889-BDF9-47E0-B5FF-28CA24F98580}" srcOrd="3" destOrd="0" presId="urn:microsoft.com/office/officeart/2005/8/layout/process4"/>
    <dgm:cxn modelId="{54008419-5565-4F92-86E3-D003E49B173F}" type="presParOf" srcId="{0F8BF4AC-954A-4F89-AC9B-A516A9E69B3F}" destId="{36258C43-EE9F-4557-AD82-C09E8B4B5B4D}" srcOrd="4" destOrd="0" presId="urn:microsoft.com/office/officeart/2005/8/layout/process4"/>
    <dgm:cxn modelId="{ABB50B7A-DC76-4D0F-9A80-ECE84EBD1C22}" type="presParOf" srcId="{36258C43-EE9F-4557-AD82-C09E8B4B5B4D}" destId="{D7382197-C89D-44C3-874A-7EB2C9953F1D}" srcOrd="0" destOrd="0" presId="urn:microsoft.com/office/officeart/2005/8/layout/process4"/>
    <dgm:cxn modelId="{27913892-8E81-4062-9420-0498969AED8A}" type="presParOf" srcId="{0F8BF4AC-954A-4F89-AC9B-A516A9E69B3F}" destId="{27E391B2-85B5-41E7-9882-BEFF440206DB}" srcOrd="5" destOrd="0" presId="urn:microsoft.com/office/officeart/2005/8/layout/process4"/>
    <dgm:cxn modelId="{46510E5F-1DF8-4B77-A4F3-9AA6B39D045A}" type="presParOf" srcId="{0F8BF4AC-954A-4F89-AC9B-A516A9E69B3F}" destId="{A6E1358B-FCA8-4ACE-AF52-7EBADCF67232}" srcOrd="6" destOrd="0" presId="urn:microsoft.com/office/officeart/2005/8/layout/process4"/>
    <dgm:cxn modelId="{2BACA1C8-469E-4FC1-B623-3ACADD751B29}" type="presParOf" srcId="{A6E1358B-FCA8-4ACE-AF52-7EBADCF67232}" destId="{70647CC1-7A89-4E08-8387-8AD7D00988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80914-CB1E-4A02-8A9B-A44EBDBF8A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4DD330-E6FE-4E0F-8604-CC6F602FC681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pl-PL" dirty="0"/>
            <a:t>Pokrzywdzony </a:t>
          </a:r>
        </a:p>
      </dgm:t>
    </dgm:pt>
    <dgm:pt modelId="{11D13E3E-52A8-4FE5-91F3-2F20E7663CD3}" type="parTrans" cxnId="{951B84C5-DA8F-4C43-B722-94EED9A7D158}">
      <dgm:prSet/>
      <dgm:spPr/>
      <dgm:t>
        <a:bodyPr/>
        <a:lstStyle/>
        <a:p>
          <a:endParaRPr lang="pl-PL"/>
        </a:p>
      </dgm:t>
    </dgm:pt>
    <dgm:pt modelId="{411D6A73-0EC8-49D4-8B22-9C80BD059185}" type="sibTrans" cxnId="{951B84C5-DA8F-4C43-B722-94EED9A7D158}">
      <dgm:prSet/>
      <dgm:spPr/>
      <dgm:t>
        <a:bodyPr/>
        <a:lstStyle/>
        <a:p>
          <a:endParaRPr lang="pl-PL"/>
        </a:p>
      </dgm:t>
    </dgm:pt>
    <dgm:pt modelId="{E2E4530C-348F-4A3D-9B23-A5E388827B9B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pl-PL" dirty="0"/>
            <a:t>Rzecznik w postępowaniu przed sądem PiP</a:t>
          </a:r>
        </a:p>
      </dgm:t>
    </dgm:pt>
    <dgm:pt modelId="{4B58F499-DC55-4A8C-8F8B-CC567237B691}" type="parTrans" cxnId="{EB2F8F56-69F1-41EA-AED9-2F9BDDE7AF1E}">
      <dgm:prSet/>
      <dgm:spPr/>
      <dgm:t>
        <a:bodyPr/>
        <a:lstStyle/>
        <a:p>
          <a:endParaRPr lang="pl-PL"/>
        </a:p>
      </dgm:t>
    </dgm:pt>
    <dgm:pt modelId="{BBF05AC9-6659-4EFA-B8AA-9B4833AE5E21}" type="sibTrans" cxnId="{EB2F8F56-69F1-41EA-AED9-2F9BDDE7AF1E}">
      <dgm:prSet/>
      <dgm:spPr/>
      <dgm:t>
        <a:bodyPr/>
        <a:lstStyle/>
        <a:p>
          <a:endParaRPr lang="pl-PL"/>
        </a:p>
      </dgm:t>
    </dgm:pt>
    <dgm:pt modelId="{4254F265-D5C5-4A6F-AE77-8D80A5D71CA5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pl-PL" dirty="0"/>
            <a:t>Osoba obwiniona</a:t>
          </a:r>
        </a:p>
      </dgm:t>
    </dgm:pt>
    <dgm:pt modelId="{CA3C0B00-C3D2-476A-A880-2695DAD59EB0}" type="parTrans" cxnId="{331D49AB-2501-40A3-B70B-5D6FC52CB48F}">
      <dgm:prSet/>
      <dgm:spPr/>
      <dgm:t>
        <a:bodyPr/>
        <a:lstStyle/>
        <a:p>
          <a:endParaRPr lang="pl-PL"/>
        </a:p>
      </dgm:t>
    </dgm:pt>
    <dgm:pt modelId="{80E12EC8-7C33-4F0E-99F8-EF1C4BBCC129}" type="sibTrans" cxnId="{331D49AB-2501-40A3-B70B-5D6FC52CB48F}">
      <dgm:prSet/>
      <dgm:spPr/>
      <dgm:t>
        <a:bodyPr/>
        <a:lstStyle/>
        <a:p>
          <a:endParaRPr lang="pl-PL"/>
        </a:p>
      </dgm:t>
    </dgm:pt>
    <dgm:pt modelId="{40DEAAB4-94A4-4F81-B9B1-BE2EF89583E8}" type="pres">
      <dgm:prSet presAssocID="{44780914-CB1E-4A02-8A9B-A44EBDBF8A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B82286-91FD-45CB-BFF4-6A1F417E86AC}" type="pres">
      <dgm:prSet presAssocID="{734DD330-E6FE-4E0F-8604-CC6F602FC6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452688-D71A-4909-BBE6-BCD94A2849E5}" type="pres">
      <dgm:prSet presAssocID="{411D6A73-0EC8-49D4-8B22-9C80BD059185}" presName="sibTrans" presStyleCnt="0"/>
      <dgm:spPr/>
    </dgm:pt>
    <dgm:pt modelId="{019F54A7-72CA-4A3E-A05E-A67E2FC67042}" type="pres">
      <dgm:prSet presAssocID="{4254F265-D5C5-4A6F-AE77-8D80A5D71C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A4970A-5A1B-4C06-B9F7-83F3E576170D}" type="pres">
      <dgm:prSet presAssocID="{80E12EC8-7C33-4F0E-99F8-EF1C4BBCC129}" presName="sibTrans" presStyleCnt="0"/>
      <dgm:spPr/>
    </dgm:pt>
    <dgm:pt modelId="{C647D9CB-99D7-49E6-ADB3-63BA76831BE5}" type="pres">
      <dgm:prSet presAssocID="{E2E4530C-348F-4A3D-9B23-A5E388827B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9121BA-3BC1-4422-8B15-0321955C361C}" type="presOf" srcId="{734DD330-E6FE-4E0F-8604-CC6F602FC681}" destId="{76B82286-91FD-45CB-BFF4-6A1F417E86AC}" srcOrd="0" destOrd="0" presId="urn:microsoft.com/office/officeart/2005/8/layout/hList6"/>
    <dgm:cxn modelId="{951B84C5-DA8F-4C43-B722-94EED9A7D158}" srcId="{44780914-CB1E-4A02-8A9B-A44EBDBF8A46}" destId="{734DD330-E6FE-4E0F-8604-CC6F602FC681}" srcOrd="0" destOrd="0" parTransId="{11D13E3E-52A8-4FE5-91F3-2F20E7663CD3}" sibTransId="{411D6A73-0EC8-49D4-8B22-9C80BD059185}"/>
    <dgm:cxn modelId="{190E33C9-066E-4E69-9FB9-2249C4A229B7}" type="presOf" srcId="{4254F265-D5C5-4A6F-AE77-8D80A5D71CA5}" destId="{019F54A7-72CA-4A3E-A05E-A67E2FC67042}" srcOrd="0" destOrd="0" presId="urn:microsoft.com/office/officeart/2005/8/layout/hList6"/>
    <dgm:cxn modelId="{331D49AB-2501-40A3-B70B-5D6FC52CB48F}" srcId="{44780914-CB1E-4A02-8A9B-A44EBDBF8A46}" destId="{4254F265-D5C5-4A6F-AE77-8D80A5D71CA5}" srcOrd="1" destOrd="0" parTransId="{CA3C0B00-C3D2-476A-A880-2695DAD59EB0}" sibTransId="{80E12EC8-7C33-4F0E-99F8-EF1C4BBCC129}"/>
    <dgm:cxn modelId="{56263E0E-0466-419A-A996-4CE7FABF2EF2}" type="presOf" srcId="{E2E4530C-348F-4A3D-9B23-A5E388827B9B}" destId="{C647D9CB-99D7-49E6-ADB3-63BA76831BE5}" srcOrd="0" destOrd="0" presId="urn:microsoft.com/office/officeart/2005/8/layout/hList6"/>
    <dgm:cxn modelId="{EB2F8F56-69F1-41EA-AED9-2F9BDDE7AF1E}" srcId="{44780914-CB1E-4A02-8A9B-A44EBDBF8A46}" destId="{E2E4530C-348F-4A3D-9B23-A5E388827B9B}" srcOrd="2" destOrd="0" parTransId="{4B58F499-DC55-4A8C-8F8B-CC567237B691}" sibTransId="{BBF05AC9-6659-4EFA-B8AA-9B4833AE5E21}"/>
    <dgm:cxn modelId="{F1073F4A-6037-48FD-8B90-E8FC22365F3B}" type="presOf" srcId="{44780914-CB1E-4A02-8A9B-A44EBDBF8A46}" destId="{40DEAAB4-94A4-4F81-B9B1-BE2EF89583E8}" srcOrd="0" destOrd="0" presId="urn:microsoft.com/office/officeart/2005/8/layout/hList6"/>
    <dgm:cxn modelId="{BC76E2FC-9B51-4DEE-92D6-E0BA72914F96}" type="presParOf" srcId="{40DEAAB4-94A4-4F81-B9B1-BE2EF89583E8}" destId="{76B82286-91FD-45CB-BFF4-6A1F417E86AC}" srcOrd="0" destOrd="0" presId="urn:microsoft.com/office/officeart/2005/8/layout/hList6"/>
    <dgm:cxn modelId="{FAFAD80A-6866-4E18-8DC7-8F7D04A769C3}" type="presParOf" srcId="{40DEAAB4-94A4-4F81-B9B1-BE2EF89583E8}" destId="{44452688-D71A-4909-BBE6-BCD94A2849E5}" srcOrd="1" destOrd="0" presId="urn:microsoft.com/office/officeart/2005/8/layout/hList6"/>
    <dgm:cxn modelId="{B3AAE939-653C-44A8-BD21-A6DA62B791ED}" type="presParOf" srcId="{40DEAAB4-94A4-4F81-B9B1-BE2EF89583E8}" destId="{019F54A7-72CA-4A3E-A05E-A67E2FC67042}" srcOrd="2" destOrd="0" presId="urn:microsoft.com/office/officeart/2005/8/layout/hList6"/>
    <dgm:cxn modelId="{B1218585-0A72-444F-B08F-FC38AA28E49B}" type="presParOf" srcId="{40DEAAB4-94A4-4F81-B9B1-BE2EF89583E8}" destId="{51A4970A-5A1B-4C06-B9F7-83F3E576170D}" srcOrd="3" destOrd="0" presId="urn:microsoft.com/office/officeart/2005/8/layout/hList6"/>
    <dgm:cxn modelId="{E1F33A55-4BE8-4B65-B355-2FA4E787FE2D}" type="presParOf" srcId="{40DEAAB4-94A4-4F81-B9B1-BE2EF89583E8}" destId="{C647D9CB-99D7-49E6-ADB3-63BA76831BE5}" srcOrd="4" destOrd="0" presId="urn:microsoft.com/office/officeart/2005/8/layout/hList6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D2427-FDFD-4653-813A-7B9BC80C66C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CEA7BE-2D94-43A8-8DDD-F46A46E04B21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pl-PL" dirty="0">
              <a:solidFill>
                <a:schemeClr val="accent6">
                  <a:lumMod val="50000"/>
                </a:schemeClr>
              </a:solidFill>
            </a:rPr>
            <a:t>Naruszenie przepisów dotyczących wykonywania zawodu</a:t>
          </a:r>
        </a:p>
      </dgm:t>
    </dgm:pt>
    <dgm:pt modelId="{F59100CA-EFE3-4FFC-BCD6-F1E88EFAD358}" type="parTrans" cxnId="{A9FA3C5E-FD31-4A9B-8229-96D0F1229F3D}">
      <dgm:prSet/>
      <dgm:spPr/>
      <dgm:t>
        <a:bodyPr/>
        <a:lstStyle/>
        <a:p>
          <a:endParaRPr lang="pl-PL"/>
        </a:p>
      </dgm:t>
    </dgm:pt>
    <dgm:pt modelId="{E28717FD-8F53-4DB9-BC75-C14600AE3537}" type="sibTrans" cxnId="{A9FA3C5E-FD31-4A9B-8229-96D0F1229F3D}">
      <dgm:prSet/>
      <dgm:spPr/>
      <dgm:t>
        <a:bodyPr/>
        <a:lstStyle/>
        <a:p>
          <a:endParaRPr lang="pl-PL"/>
        </a:p>
      </dgm:t>
    </dgm:pt>
    <dgm:pt modelId="{210A4AC5-370D-47F0-9B87-E4EE77BCABAB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pl-PL" dirty="0">
              <a:solidFill>
                <a:schemeClr val="accent6">
                  <a:lumMod val="50000"/>
                </a:schemeClr>
              </a:solidFill>
            </a:rPr>
            <a:t>Naruszenie zapisów Kodeksu etyki zawodowej pielęgniarki i położnej RP</a:t>
          </a:r>
        </a:p>
      </dgm:t>
    </dgm:pt>
    <dgm:pt modelId="{BBFC0672-3185-49CF-B385-13184C695A70}" type="parTrans" cxnId="{7C1326AE-C4CE-4C73-8274-BA3F2A16A900}">
      <dgm:prSet/>
      <dgm:spPr/>
      <dgm:t>
        <a:bodyPr/>
        <a:lstStyle/>
        <a:p>
          <a:endParaRPr lang="pl-PL"/>
        </a:p>
      </dgm:t>
    </dgm:pt>
    <dgm:pt modelId="{82D2D664-098C-4DD3-B174-E8ABF5F0E26E}" type="sibTrans" cxnId="{7C1326AE-C4CE-4C73-8274-BA3F2A16A900}">
      <dgm:prSet/>
      <dgm:spPr/>
      <dgm:t>
        <a:bodyPr/>
        <a:lstStyle/>
        <a:p>
          <a:endParaRPr lang="pl-PL"/>
        </a:p>
      </dgm:t>
    </dgm:pt>
    <dgm:pt modelId="{66A8E453-D82D-463A-8E51-4AFE64CEA27E}" type="pres">
      <dgm:prSet presAssocID="{8C3D2427-FDFD-4653-813A-7B9BC80C66C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D3CAD45-D1CA-4047-884D-DA3A7500E1BC}" type="pres">
      <dgm:prSet presAssocID="{8C3D2427-FDFD-4653-813A-7B9BC80C66C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E8CCA8-1BEA-44B5-BDD8-52FC6573C634}" type="pres">
      <dgm:prSet presAssocID="{8C3D2427-FDFD-4653-813A-7B9BC80C66C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pl-PL"/>
        </a:p>
      </dgm:t>
    </dgm:pt>
    <dgm:pt modelId="{195D4771-FCEC-4EE0-8C72-7B9D03032A25}" type="pres">
      <dgm:prSet presAssocID="{8C3D2427-FDFD-4653-813A-7B9BC80C66C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FBA6F-8111-448D-99A4-185942B840BA}" type="pres">
      <dgm:prSet presAssocID="{8C3D2427-FDFD-4653-813A-7B9BC80C66C2}" presName="RightNode" presStyleLbl="bgImgPlace1" presStyleIdx="1" presStyleCnt="2" custLinFactNeighborX="-1987" custLinFactNeighborY="-126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BAF18AF-A098-40E0-9A5A-93ECE9C470B7}" type="pres">
      <dgm:prSet presAssocID="{8C3D2427-FDFD-4653-813A-7B9BC80C66C2}" presName="TopArrow" presStyleLbl="node1" presStyleIdx="0" presStyleCnt="2"/>
      <dgm:spPr/>
    </dgm:pt>
    <dgm:pt modelId="{39E62E02-AB80-470D-9DBA-33ACB9B192CF}" type="pres">
      <dgm:prSet presAssocID="{8C3D2427-FDFD-4653-813A-7B9BC80C66C2}" presName="BottomArrow" presStyleLbl="node1" presStyleIdx="1" presStyleCnt="2"/>
      <dgm:spPr/>
    </dgm:pt>
  </dgm:ptLst>
  <dgm:cxnLst>
    <dgm:cxn modelId="{3BE7EAF8-1203-463E-9806-BE84088AA830}" type="presOf" srcId="{210A4AC5-370D-47F0-9B87-E4EE77BCABAB}" destId="{3BFFBA6F-8111-448D-99A4-185942B840BA}" srcOrd="1" destOrd="0" presId="urn:microsoft.com/office/officeart/2009/layout/ReverseList"/>
    <dgm:cxn modelId="{ABE1699D-2BF5-4166-B862-04D09BFF13E2}" type="presOf" srcId="{210A4AC5-370D-47F0-9B87-E4EE77BCABAB}" destId="{195D4771-FCEC-4EE0-8C72-7B9D03032A25}" srcOrd="0" destOrd="0" presId="urn:microsoft.com/office/officeart/2009/layout/ReverseList"/>
    <dgm:cxn modelId="{7C1326AE-C4CE-4C73-8274-BA3F2A16A900}" srcId="{8C3D2427-FDFD-4653-813A-7B9BC80C66C2}" destId="{210A4AC5-370D-47F0-9B87-E4EE77BCABAB}" srcOrd="1" destOrd="0" parTransId="{BBFC0672-3185-49CF-B385-13184C695A70}" sibTransId="{82D2D664-098C-4DD3-B174-E8ABF5F0E26E}"/>
    <dgm:cxn modelId="{3525123C-8C64-42C8-B64D-458DB306A1C5}" type="presOf" srcId="{A8CEA7BE-2D94-43A8-8DDD-F46A46E04B21}" destId="{85E8CCA8-1BEA-44B5-BDD8-52FC6573C634}" srcOrd="1" destOrd="0" presId="urn:microsoft.com/office/officeart/2009/layout/ReverseList"/>
    <dgm:cxn modelId="{D9B5F24A-52BF-49B5-BD8E-1F70193BDA30}" type="presOf" srcId="{A8CEA7BE-2D94-43A8-8DDD-F46A46E04B21}" destId="{FD3CAD45-D1CA-4047-884D-DA3A7500E1BC}" srcOrd="0" destOrd="0" presId="urn:microsoft.com/office/officeart/2009/layout/ReverseList"/>
    <dgm:cxn modelId="{2BFB1B04-1B8C-490A-97F1-96A88BFB1DB6}" type="presOf" srcId="{8C3D2427-FDFD-4653-813A-7B9BC80C66C2}" destId="{66A8E453-D82D-463A-8E51-4AFE64CEA27E}" srcOrd="0" destOrd="0" presId="urn:microsoft.com/office/officeart/2009/layout/ReverseList"/>
    <dgm:cxn modelId="{A9FA3C5E-FD31-4A9B-8229-96D0F1229F3D}" srcId="{8C3D2427-FDFD-4653-813A-7B9BC80C66C2}" destId="{A8CEA7BE-2D94-43A8-8DDD-F46A46E04B21}" srcOrd="0" destOrd="0" parTransId="{F59100CA-EFE3-4FFC-BCD6-F1E88EFAD358}" sibTransId="{E28717FD-8F53-4DB9-BC75-C14600AE3537}"/>
    <dgm:cxn modelId="{7D121FAC-290F-4F67-B020-19EE668B9680}" type="presParOf" srcId="{66A8E453-D82D-463A-8E51-4AFE64CEA27E}" destId="{FD3CAD45-D1CA-4047-884D-DA3A7500E1BC}" srcOrd="0" destOrd="0" presId="urn:microsoft.com/office/officeart/2009/layout/ReverseList"/>
    <dgm:cxn modelId="{F5BE0F13-8E25-4058-A0BB-C1C7C95F8688}" type="presParOf" srcId="{66A8E453-D82D-463A-8E51-4AFE64CEA27E}" destId="{85E8CCA8-1BEA-44B5-BDD8-52FC6573C634}" srcOrd="1" destOrd="0" presId="urn:microsoft.com/office/officeart/2009/layout/ReverseList"/>
    <dgm:cxn modelId="{0B25CCD5-4981-4CC2-A88E-00BF9B4E423D}" type="presParOf" srcId="{66A8E453-D82D-463A-8E51-4AFE64CEA27E}" destId="{195D4771-FCEC-4EE0-8C72-7B9D03032A25}" srcOrd="2" destOrd="0" presId="urn:microsoft.com/office/officeart/2009/layout/ReverseList"/>
    <dgm:cxn modelId="{759D48C9-3911-4E04-BAD5-45190FE9436A}" type="presParOf" srcId="{66A8E453-D82D-463A-8E51-4AFE64CEA27E}" destId="{3BFFBA6F-8111-448D-99A4-185942B840BA}" srcOrd="3" destOrd="0" presId="urn:microsoft.com/office/officeart/2009/layout/ReverseList"/>
    <dgm:cxn modelId="{ED877AD1-EF3A-4E25-9221-1DE66DD02EDF}" type="presParOf" srcId="{66A8E453-D82D-463A-8E51-4AFE64CEA27E}" destId="{1BAF18AF-A098-40E0-9A5A-93ECE9C470B7}" srcOrd="4" destOrd="0" presId="urn:microsoft.com/office/officeart/2009/layout/ReverseList"/>
    <dgm:cxn modelId="{3C918808-441F-4122-B052-0F8F9AF8CAEC}" type="presParOf" srcId="{66A8E453-D82D-463A-8E51-4AFE64CEA27E}" destId="{39E62E02-AB80-470D-9DBA-33ACB9B192C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55022-6F3D-4054-9B1B-BB3CCAA4ABFA}">
      <dsp:nvSpPr>
        <dsp:cNvPr id="0" name=""/>
        <dsp:cNvSpPr/>
      </dsp:nvSpPr>
      <dsp:spPr>
        <a:xfrm rot="16200000">
          <a:off x="-1091628" y="1113531"/>
          <a:ext cx="4926161" cy="269909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/>
            <a:t>Prawo do odmowy wykonania zlecenia lekarskiego oraz innego świadczenia zdrowotnego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niezgodnego </a:t>
          </a:r>
          <a:r>
            <a:rPr lang="pl-PL" sz="1800" kern="1200" dirty="0">
              <a:solidFill>
                <a:srgbClr val="FFFF00"/>
              </a:solidFill>
            </a:rPr>
            <a:t/>
          </a:r>
          <a:br>
            <a:rPr lang="pl-PL" sz="1800" kern="1200" dirty="0">
              <a:solidFill>
                <a:srgbClr val="FFFF00"/>
              </a:solidFill>
            </a:rPr>
          </a:br>
          <a:r>
            <a:rPr lang="pl-PL" sz="1800" kern="1200" dirty="0">
              <a:solidFill>
                <a:srgbClr val="FFFF00"/>
              </a:solidFill>
            </a:rPr>
            <a:t>* z sumieniem</a:t>
          </a:r>
          <a:r>
            <a:rPr lang="pl-PL" sz="3000" kern="1200" dirty="0">
              <a:solidFill>
                <a:srgbClr val="FFFF00"/>
              </a:solidFill>
            </a:rPr>
            <a:t>  </a:t>
          </a:r>
          <a:br>
            <a:rPr lang="pl-PL" sz="3000" kern="1200" dirty="0">
              <a:solidFill>
                <a:srgbClr val="FFFF00"/>
              </a:solidFill>
            </a:rPr>
          </a:br>
          <a:r>
            <a:rPr lang="pl-PL" sz="1800" kern="1200" dirty="0">
              <a:solidFill>
                <a:srgbClr val="FFFF00"/>
              </a:solidFill>
            </a:rPr>
            <a:t> *</a:t>
          </a:r>
          <a:r>
            <a:rPr lang="pl-PL" sz="1800" kern="1200" dirty="0">
              <a:solidFill>
                <a:schemeClr val="tx1"/>
              </a:solidFill>
            </a:rPr>
            <a:t> z zakresem posiadanych kwalifikacji</a:t>
          </a:r>
          <a:endParaRPr lang="pl-PL" kern="1200" dirty="0">
            <a:solidFill>
              <a:srgbClr val="FFFF00"/>
            </a:solidFill>
          </a:endParaRPr>
        </a:p>
      </dsp:txBody>
      <dsp:txXfrm rot="5400000">
        <a:off x="21903" y="985232"/>
        <a:ext cx="2699098" cy="2955697"/>
      </dsp:txXfrm>
    </dsp:sp>
    <dsp:sp modelId="{3BCC333B-D910-46AD-A03D-E65084A8C757}">
      <dsp:nvSpPr>
        <dsp:cNvPr id="0" name=""/>
        <dsp:cNvSpPr/>
      </dsp:nvSpPr>
      <dsp:spPr>
        <a:xfrm rot="16200000">
          <a:off x="1789038" y="1113531"/>
          <a:ext cx="4926161" cy="2699098"/>
        </a:xfrm>
        <a:prstGeom prst="flowChartManualOperation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rgbClr val="002060"/>
              </a:solidFill>
            </a:rPr>
            <a:t>Podanie niezwłoczne przyczyny odmowy na piśmie przełożonemu lub osobie zlecającej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C00000"/>
              </a:solidFill>
            </a:rPr>
            <a:t>Niezwłocznego uprzedzenia pacjenta lub jego przedstawiciela ustawowego lub opiekuna faktycznego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chemeClr val="tx1"/>
              </a:solidFill>
            </a:rPr>
            <a:t>Wskazania realnych możliwości uzyskania tego świadczenia u innej pielęgniarki lub w podmiocie leczniczym</a:t>
          </a:r>
        </a:p>
      </dsp:txBody>
      <dsp:txXfrm rot="5400000">
        <a:off x="2902569" y="985232"/>
        <a:ext cx="2699098" cy="2955697"/>
      </dsp:txXfrm>
    </dsp:sp>
    <dsp:sp modelId="{7FF40866-F6BF-46FA-BA13-6ED8D7D4C5F2}">
      <dsp:nvSpPr>
        <dsp:cNvPr id="0" name=""/>
        <dsp:cNvSpPr/>
      </dsp:nvSpPr>
      <dsp:spPr>
        <a:xfrm rot="16200000">
          <a:off x="4690569" y="1113531"/>
          <a:ext cx="4926161" cy="2699098"/>
        </a:xfrm>
        <a:prstGeom prst="flowChartManualOperation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rgbClr val="7030A0"/>
              </a:solidFill>
            </a:rPr>
            <a:t>Uzasadnić i odnotować ten fakt w dokumentacji medycznej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7030A0"/>
              </a:solidFill>
            </a:rPr>
            <a:t>Pielęgniarka ma prawo do pełnej informacji i wgląd do dokumentacji medycznej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7030A0"/>
              </a:solidFill>
            </a:rPr>
            <a:t>Odmowy udziału w eksperymencie medycznym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chemeClr val="tx1"/>
              </a:solidFill>
            </a:rPr>
            <a:t>Uzasadnienie przez lekarza potrzeby wykonania zlecenia</a:t>
          </a:r>
        </a:p>
      </dsp:txBody>
      <dsp:txXfrm rot="5400000">
        <a:off x="5804100" y="985232"/>
        <a:ext cx="2699098" cy="295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9CFEA-5461-41DB-8989-3000B8DFA0BE}">
      <dsp:nvSpPr>
        <dsp:cNvPr id="0" name=""/>
        <dsp:cNvSpPr/>
      </dsp:nvSpPr>
      <dsp:spPr>
        <a:xfrm>
          <a:off x="0" y="3716176"/>
          <a:ext cx="8229600" cy="81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Postępowanie wykonawcze</a:t>
          </a:r>
        </a:p>
      </dsp:txBody>
      <dsp:txXfrm>
        <a:off x="0" y="3716176"/>
        <a:ext cx="8229600" cy="813008"/>
      </dsp:txXfrm>
    </dsp:sp>
    <dsp:sp modelId="{C2DC20B7-CB07-4394-A1B3-227D392AC7DE}">
      <dsp:nvSpPr>
        <dsp:cNvPr id="0" name=""/>
        <dsp:cNvSpPr/>
      </dsp:nvSpPr>
      <dsp:spPr>
        <a:xfrm rot="10800000">
          <a:off x="0" y="2476876"/>
          <a:ext cx="8229600" cy="12504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Postępowanie przed sądem pielęgniarek i położnych</a:t>
          </a:r>
        </a:p>
      </dsp:txBody>
      <dsp:txXfrm rot="10800000">
        <a:off x="0" y="2476876"/>
        <a:ext cx="8229600" cy="812477"/>
      </dsp:txXfrm>
    </dsp:sp>
    <dsp:sp modelId="{D7382197-C89D-44C3-874A-7EB2C9953F1D}">
      <dsp:nvSpPr>
        <dsp:cNvPr id="0" name=""/>
        <dsp:cNvSpPr/>
      </dsp:nvSpPr>
      <dsp:spPr>
        <a:xfrm rot="10800000">
          <a:off x="0" y="1239752"/>
          <a:ext cx="8229600" cy="12504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Postępowanie wyjaśniające</a:t>
          </a:r>
        </a:p>
      </dsp:txBody>
      <dsp:txXfrm rot="10800000">
        <a:off x="0" y="1239752"/>
        <a:ext cx="8229600" cy="812477"/>
      </dsp:txXfrm>
    </dsp:sp>
    <dsp:sp modelId="{70647CC1-7A89-4E08-8387-8AD7D00988A7}">
      <dsp:nvSpPr>
        <dsp:cNvPr id="0" name=""/>
        <dsp:cNvSpPr/>
      </dsp:nvSpPr>
      <dsp:spPr>
        <a:xfrm rot="10800000">
          <a:off x="0" y="28599"/>
          <a:ext cx="8229600" cy="12504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Czynności sprawdzające</a:t>
          </a:r>
        </a:p>
      </dsp:txBody>
      <dsp:txXfrm rot="10800000">
        <a:off x="0" y="28599"/>
        <a:ext cx="8229600" cy="8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2286-91FD-45CB-BFF4-6A1F417E86AC}">
      <dsp:nvSpPr>
        <dsp:cNvPr id="0" name=""/>
        <dsp:cNvSpPr/>
      </dsp:nvSpPr>
      <dsp:spPr>
        <a:xfrm rot="16200000">
          <a:off x="-491425" y="492348"/>
          <a:ext cx="3384377" cy="23996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324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Pokrzywdzony </a:t>
          </a:r>
        </a:p>
      </dsp:txBody>
      <dsp:txXfrm rot="5400000">
        <a:off x="924" y="676874"/>
        <a:ext cx="2399680" cy="2030627"/>
      </dsp:txXfrm>
    </dsp:sp>
    <dsp:sp modelId="{019F54A7-72CA-4A3E-A05E-A67E2FC67042}">
      <dsp:nvSpPr>
        <dsp:cNvPr id="0" name=""/>
        <dsp:cNvSpPr/>
      </dsp:nvSpPr>
      <dsp:spPr>
        <a:xfrm rot="16200000">
          <a:off x="2088232" y="492348"/>
          <a:ext cx="3384377" cy="23996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324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Osoba obwiniona</a:t>
          </a:r>
        </a:p>
      </dsp:txBody>
      <dsp:txXfrm rot="5400000">
        <a:off x="2580581" y="676874"/>
        <a:ext cx="2399680" cy="2030627"/>
      </dsp:txXfrm>
    </dsp:sp>
    <dsp:sp modelId="{C647D9CB-99D7-49E6-ADB3-63BA76831BE5}">
      <dsp:nvSpPr>
        <dsp:cNvPr id="0" name=""/>
        <dsp:cNvSpPr/>
      </dsp:nvSpPr>
      <dsp:spPr>
        <a:xfrm rot="16200000">
          <a:off x="4667889" y="492348"/>
          <a:ext cx="3384377" cy="23996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324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Rzecznik w postępowaniu przed sądem PiP</a:t>
          </a:r>
        </a:p>
      </dsp:txBody>
      <dsp:txXfrm rot="5400000">
        <a:off x="5160238" y="676874"/>
        <a:ext cx="2399680" cy="2030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8CCA8-1BEA-44B5-BDD8-52FC6573C634}">
      <dsp:nvSpPr>
        <dsp:cNvPr id="0" name=""/>
        <dsp:cNvSpPr/>
      </dsp:nvSpPr>
      <dsp:spPr>
        <a:xfrm rot="16200000">
          <a:off x="1445970" y="1410614"/>
          <a:ext cx="2987004" cy="18253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accent6">
                  <a:lumMod val="50000"/>
                </a:schemeClr>
              </a:solidFill>
            </a:rPr>
            <a:t>Naruszenie przepisów dotyczących wykonywania zawodu</a:t>
          </a:r>
        </a:p>
      </dsp:txBody>
      <dsp:txXfrm rot="5400000">
        <a:off x="2115908" y="918924"/>
        <a:ext cx="1736252" cy="2808756"/>
      </dsp:txXfrm>
    </dsp:sp>
    <dsp:sp modelId="{3BFFBA6F-8111-448D-99A4-185942B840BA}">
      <dsp:nvSpPr>
        <dsp:cNvPr id="0" name=""/>
        <dsp:cNvSpPr/>
      </dsp:nvSpPr>
      <dsp:spPr>
        <a:xfrm rot="5400000">
          <a:off x="3317963" y="1372888"/>
          <a:ext cx="2987004" cy="18253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00206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accent6">
                  <a:lumMod val="50000"/>
                </a:schemeClr>
              </a:solidFill>
            </a:rPr>
            <a:t>Naruszenie zapisów Kodeksu etyki zawodowej pielęgniarki i położnej RP</a:t>
          </a:r>
        </a:p>
      </dsp:txBody>
      <dsp:txXfrm rot="-5400000">
        <a:off x="3898777" y="881198"/>
        <a:ext cx="1736252" cy="2808756"/>
      </dsp:txXfrm>
    </dsp:sp>
    <dsp:sp modelId="{1BAF18AF-A098-40E0-9A5A-93ECE9C470B7}">
      <dsp:nvSpPr>
        <dsp:cNvPr id="0" name=""/>
        <dsp:cNvSpPr/>
      </dsp:nvSpPr>
      <dsp:spPr>
        <a:xfrm>
          <a:off x="2939285" y="0"/>
          <a:ext cx="1908262" cy="190817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62E02-AB80-470D-9DBA-33ACB9B192CF}">
      <dsp:nvSpPr>
        <dsp:cNvPr id="0" name=""/>
        <dsp:cNvSpPr/>
      </dsp:nvSpPr>
      <dsp:spPr>
        <a:xfrm rot="10800000">
          <a:off x="2939285" y="2737970"/>
          <a:ext cx="1908262" cy="190817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458E-8B49-4E49-B12D-3499084052D7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1B1C5-2E68-4064-BA3B-A8C5B4E831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1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063655-536F-4BF5-B1C6-1907B140E574}" type="slidenum">
              <a:rPr lang="pl-PL" altLang="pl-PL">
                <a:solidFill>
                  <a:srgbClr val="000000"/>
                </a:solidFill>
              </a:rPr>
              <a:pPr eaLnBrk="1" hangingPunct="1"/>
              <a:t>82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16800-8CB3-47B6-AB62-9653FD8725E1}" type="slidenum">
              <a:rPr lang="pl-PL" altLang="pl-PL" smtClean="0">
                <a:solidFill>
                  <a:srgbClr val="000000"/>
                </a:solidFill>
              </a:rPr>
              <a:pPr/>
              <a:t>92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932821-66DF-4E09-90EB-1DCCA673E3E9}" type="slidenum">
              <a:rPr lang="pl-PL" altLang="pl-PL" smtClean="0">
                <a:solidFill>
                  <a:srgbClr val="000000"/>
                </a:solidFill>
              </a:rPr>
              <a:pPr/>
              <a:t>93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E8B95-6D54-43A4-A23E-CF3855912E14}" type="slidenum">
              <a:rPr lang="pl-PL" altLang="pl-PL" smtClean="0">
                <a:solidFill>
                  <a:srgbClr val="000000"/>
                </a:solidFill>
              </a:rPr>
              <a:pPr/>
              <a:t>94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64A83D-1733-44C9-BF0C-2562AECFC8EC}" type="slidenum">
              <a:rPr lang="pl-PL" altLang="pl-PL" smtClean="0">
                <a:solidFill>
                  <a:srgbClr val="000000"/>
                </a:solidFill>
              </a:rPr>
              <a:pPr/>
              <a:t>95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9977D5-886B-46EE-A352-DEF5504BCFA8}" type="slidenum">
              <a:rPr lang="pl-PL" altLang="pl-PL"/>
              <a:pPr eaLnBrk="1" hangingPunct="1"/>
              <a:t>83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3239C5-EC2C-494A-860E-DA510894EF6B}" type="slidenum">
              <a:rPr lang="pl-PL" altLang="pl-PL">
                <a:solidFill>
                  <a:srgbClr val="000000"/>
                </a:solidFill>
              </a:rPr>
              <a:pPr eaLnBrk="1" hangingPunct="1"/>
              <a:t>84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C0C6F-1A0E-4B43-A6D5-270C0A575D57}" type="slidenum">
              <a:rPr lang="pl-PL" altLang="pl-PL" smtClean="0">
                <a:solidFill>
                  <a:srgbClr val="000000"/>
                </a:solidFill>
              </a:rPr>
              <a:pPr/>
              <a:t>85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DFA05-362C-4841-B5A0-6689B2A3504D}" type="slidenum">
              <a:rPr lang="pl-PL" altLang="pl-PL" smtClean="0"/>
              <a:pPr/>
              <a:t>86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2AFA80-C2A7-4CDD-A90E-D18F22B4D2BB}" type="slidenum">
              <a:rPr lang="pl-PL" altLang="pl-PL" smtClean="0">
                <a:solidFill>
                  <a:srgbClr val="000000"/>
                </a:solidFill>
              </a:rPr>
              <a:pPr/>
              <a:t>87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8DC70-AE29-45E0-A2DF-19039EF8A1D3}" type="slidenum">
              <a:rPr lang="pl-PL" altLang="pl-PL" smtClean="0">
                <a:solidFill>
                  <a:srgbClr val="000000"/>
                </a:solidFill>
              </a:rPr>
              <a:pPr/>
              <a:t>88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0C819-509F-47EE-AD7C-1C8FC8E5E30D}" type="slidenum">
              <a:rPr lang="pl-PL" altLang="pl-PL" smtClean="0">
                <a:solidFill>
                  <a:srgbClr val="000000"/>
                </a:solidFill>
              </a:rPr>
              <a:pPr/>
              <a:t>89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9EC02A-5324-4943-9F15-F06FF5B09BB8}" type="slidenum">
              <a:rPr lang="pl-PL" altLang="pl-PL" smtClean="0">
                <a:solidFill>
                  <a:srgbClr val="000000"/>
                </a:solidFill>
              </a:rPr>
              <a:pPr/>
              <a:t>91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dr n. biol. Elżbieta Buczkowska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F783-74D7-4345-8E2C-4173FCAAC34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8863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383E6E-3097-4859-96E9-599DDDAA9F04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BCAE31-81E2-4DEB-9102-B5EC54300F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ABBAE668-A18A-4E1B-9C3E-B4C0A48AD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1888"/>
          </a:xfrm>
        </p:spPr>
        <p:txBody>
          <a:bodyPr>
            <a:normAutofit/>
          </a:bodyPr>
          <a:lstStyle/>
          <a:p>
            <a:r>
              <a:rPr lang="pl-PL" dirty="0"/>
              <a:t>Specjalizacja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Marcin </a:t>
            </a:r>
            <a:r>
              <a:rPr lang="pl-PL" dirty="0" err="1" smtClean="0"/>
              <a:t>Michlewicz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B934DDBE-5FB7-4E48-9BE2-B6219906E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Etyka i prawo</a:t>
            </a:r>
          </a:p>
        </p:txBody>
      </p:sp>
    </p:spTree>
    <p:extLst>
      <p:ext uri="{BB962C8B-B14F-4D97-AF65-F5344CB8AC3E}">
        <p14:creationId xmlns:p14="http://schemas.microsoft.com/office/powerpoint/2010/main" val="18236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Inne akty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dirty="0">
                <a:latin typeface="Calibri"/>
                <a:ea typeface="Times New Roman"/>
                <a:cs typeface="Calibri"/>
              </a:rPr>
              <a:t>USTAWY</a:t>
            </a:r>
            <a:r>
              <a:rPr lang="pl-PL" b="1" dirty="0">
                <a:latin typeface="Calibri"/>
                <a:ea typeface="Times New Roman"/>
                <a:cs typeface="Calibri"/>
              </a:rPr>
              <a:t> – </a:t>
            </a:r>
            <a:r>
              <a:rPr lang="pl-PL" dirty="0">
                <a:latin typeface="Calibri"/>
                <a:ea typeface="Times New Roman"/>
                <a:cs typeface="Calibri"/>
              </a:rPr>
              <a:t>ustanawiane przez sejm, senat, podpisywane przez prezydenta, muszą być zgodne z zapisami Konstytucji.             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dirty="0">
                <a:latin typeface="Calibri"/>
                <a:ea typeface="Times New Roman"/>
                <a:cs typeface="Calibri"/>
              </a:rPr>
              <a:t>Rozporządzenie</a:t>
            </a:r>
            <a:r>
              <a:rPr lang="pl-PL" b="1" dirty="0">
                <a:latin typeface="Calibri"/>
                <a:ea typeface="Times New Roman"/>
                <a:cs typeface="Calibri"/>
              </a:rPr>
              <a:t> – </a:t>
            </a:r>
            <a:r>
              <a:rPr lang="pl-PL" dirty="0">
                <a:latin typeface="Calibri"/>
                <a:ea typeface="Times New Roman"/>
                <a:cs typeface="Calibri"/>
              </a:rPr>
              <a:t>akt prawny wykonawczy, wydawany na podstawie ustawy i w celu jej wykonania. Musi być zapowiedziane  w zapisie ustawy i ogłoszone w Dzienniku Ustaw. Wydaje – Prezydent, Rada Ministrów, Minister.</a:t>
            </a:r>
            <a:r>
              <a:rPr lang="pl-PL" b="1" dirty="0">
                <a:latin typeface="Calibri"/>
                <a:ea typeface="Times New Roman"/>
                <a:cs typeface="Calibri"/>
              </a:rPr>
              <a:t> 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dirty="0">
                <a:latin typeface="Calibri"/>
                <a:ea typeface="Times New Roman"/>
                <a:cs typeface="Calibri"/>
              </a:rPr>
              <a:t>Zarządzenia, uchwały </a:t>
            </a:r>
            <a:r>
              <a:rPr lang="pl-PL" b="1" dirty="0">
                <a:latin typeface="Calibri"/>
                <a:ea typeface="Times New Roman"/>
                <a:cs typeface="Calibri"/>
              </a:rPr>
              <a:t>– </a:t>
            </a:r>
            <a:r>
              <a:rPr lang="pl-PL" dirty="0">
                <a:latin typeface="Calibri"/>
                <a:ea typeface="Times New Roman"/>
                <a:cs typeface="Calibri"/>
              </a:rPr>
              <a:t>mają charakter przepisów wewnętrznych, obowiązujących w podległych twórcy tych aktów jednostkach organizacyjnych. Wydają – Prezydent, Rada Ministrów, Ministrowie, samorząd , dyrektor jednostki 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4339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karna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3132138" y="1593850"/>
            <a:ext cx="3384550" cy="8636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Wina</a:t>
            </a:r>
            <a:r>
              <a:rPr lang="pl-PL" sz="3200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66700" y="2871788"/>
            <a:ext cx="3600450" cy="100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umyślna</a:t>
            </a:r>
          </a:p>
        </p:txBody>
      </p:sp>
      <p:sp>
        <p:nvSpPr>
          <p:cNvPr id="6" name="Prostokąt 5"/>
          <p:cNvSpPr/>
          <p:nvPr/>
        </p:nvSpPr>
        <p:spPr>
          <a:xfrm>
            <a:off x="4932363" y="2697163"/>
            <a:ext cx="3743325" cy="1008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rgbClr val="FF0000"/>
                </a:solidFill>
              </a:rPr>
              <a:t>nieumyślna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1403350" y="4005263"/>
            <a:ext cx="1223963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6516688" y="3881438"/>
            <a:ext cx="1008062" cy="91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66700" y="5157788"/>
            <a:ext cx="3729038" cy="1366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Zamiar bezpośredni lub ewentualny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797425" y="5157788"/>
            <a:ext cx="3878263" cy="1439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rgbClr val="FF0000"/>
                </a:solidFill>
              </a:rPr>
              <a:t>Lekkomyślność lub niedbalstwo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Odpowiedzialność pracownicza</a:t>
            </a:r>
          </a:p>
        </p:txBody>
      </p:sp>
      <p:sp>
        <p:nvSpPr>
          <p:cNvPr id="4" name="Elipsa 3"/>
          <p:cNvSpPr/>
          <p:nvPr/>
        </p:nvSpPr>
        <p:spPr>
          <a:xfrm>
            <a:off x="2916238" y="3429000"/>
            <a:ext cx="3455987" cy="151288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</a:rPr>
              <a:t>Formy wykonywania zawodu</a:t>
            </a:r>
          </a:p>
        </p:txBody>
      </p:sp>
      <p:sp>
        <p:nvSpPr>
          <p:cNvPr id="5" name="Elipsa 4"/>
          <p:cNvSpPr/>
          <p:nvPr/>
        </p:nvSpPr>
        <p:spPr>
          <a:xfrm>
            <a:off x="0" y="4724400"/>
            <a:ext cx="3132138" cy="15843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</a:rPr>
              <a:t>Wolontariat </a:t>
            </a:r>
          </a:p>
        </p:txBody>
      </p:sp>
      <p:sp>
        <p:nvSpPr>
          <p:cNvPr id="6" name="Elipsa 5"/>
          <p:cNvSpPr/>
          <p:nvPr/>
        </p:nvSpPr>
        <p:spPr>
          <a:xfrm>
            <a:off x="250825" y="1773238"/>
            <a:ext cx="2520950" cy="14398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Stosunek pracy</a:t>
            </a:r>
          </a:p>
        </p:txBody>
      </p:sp>
      <p:sp>
        <p:nvSpPr>
          <p:cNvPr id="7" name="Elipsa 6"/>
          <p:cNvSpPr/>
          <p:nvPr/>
        </p:nvSpPr>
        <p:spPr>
          <a:xfrm>
            <a:off x="3419872" y="1557338"/>
            <a:ext cx="2592387" cy="15113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00B050"/>
                </a:solidFill>
              </a:rPr>
              <a:t>Stosunek służbowy</a:t>
            </a:r>
          </a:p>
        </p:txBody>
      </p:sp>
      <p:sp>
        <p:nvSpPr>
          <p:cNvPr id="8" name="Elipsa 7"/>
          <p:cNvSpPr/>
          <p:nvPr/>
        </p:nvSpPr>
        <p:spPr>
          <a:xfrm>
            <a:off x="6516688" y="1773238"/>
            <a:ext cx="2447925" cy="16557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002060"/>
                </a:solidFill>
              </a:rPr>
              <a:t>Umowa cywilno prawna</a:t>
            </a:r>
          </a:p>
        </p:txBody>
      </p:sp>
      <p:sp>
        <p:nvSpPr>
          <p:cNvPr id="9" name="Elipsa 8"/>
          <p:cNvSpPr/>
          <p:nvPr/>
        </p:nvSpPr>
        <p:spPr>
          <a:xfrm>
            <a:off x="6156325" y="4508500"/>
            <a:ext cx="2808288" cy="1800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Praktyka zawodowa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/>
              <a:t>Odpowiedzialność pracownicza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908050"/>
            <a:ext cx="8496300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rgbClr val="FF0000"/>
                </a:solidFill>
              </a:rPr>
              <a:t>Materialna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Niewykonanie lub nienależyte wykonanie obowiązków pracowniczych,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Szkoda wyrządzona pracodawcy, rzeczywiste straty oraz ewentualne korzyści, które mógłby osiągnąć gdyby szkody nie wyrządzono,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Związek przyczynowy pomiędzy zawinionym zachowaniem pracownika a szkodą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Wina pracownika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35000" y="4652963"/>
            <a:ext cx="2232025" cy="431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umyślna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040438" y="4581525"/>
            <a:ext cx="1944687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nieumyślna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1600200" y="5121275"/>
            <a:ext cx="44450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011988" y="5084763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23850" y="5373688"/>
            <a:ext cx="3168650" cy="1223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Obowiązek naprawienia w pełnej wysokości, tj. w granicach rzeczywistej straty i utraconych korzyści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851275" y="5373688"/>
            <a:ext cx="5113338" cy="1368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dirty="0"/>
              <a:t>Odszkodowanie ograniczone do wysokości kwoty 3 miesięcznego wynagrodzenia, obliczonego według zasad obowiązujących przy ustalaniu ekwiwalentu za urlop, bez uwzględniania zmian w warunkach wynagrodzenia lub wysokości składników wynagrodzenia wprowadzonych po dniu wyrządzenia szkody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altLang="pl-PL" sz="3600" dirty="0"/>
              <a:t>Odpowiedzialność cywilna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484783"/>
            <a:ext cx="8642350" cy="503984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altLang="pl-PL" dirty="0"/>
              <a:t>Każdy kto z własnej winy wyrządził drugiemu szkodę, obowiązany jest do jej naprawienia</a:t>
            </a:r>
          </a:p>
          <a:p>
            <a:pPr eaLnBrk="1" hangingPunct="1">
              <a:buFont typeface="Wingdings" pitchFamily="2" charset="2"/>
              <a:buChar char="Ø"/>
            </a:pPr>
            <a:endParaRPr lang="pl-PL" alt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750" y="3068960"/>
            <a:ext cx="2087563" cy="1439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czyn niedozwolony</a:t>
            </a:r>
          </a:p>
          <a:p>
            <a:pPr algn="ctr">
              <a:defRPr/>
            </a:pPr>
            <a:r>
              <a:rPr lang="pl-PL" dirty="0"/>
              <a:t>zdarzenie sprawcze</a:t>
            </a:r>
          </a:p>
        </p:txBody>
      </p:sp>
      <p:sp>
        <p:nvSpPr>
          <p:cNvPr id="5" name="Krzyż 4"/>
          <p:cNvSpPr/>
          <p:nvPr/>
        </p:nvSpPr>
        <p:spPr>
          <a:xfrm flipV="1">
            <a:off x="3059113" y="3933825"/>
            <a:ext cx="720725" cy="5746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67175" y="3933825"/>
            <a:ext cx="1944688" cy="57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związek przyczynowy</a:t>
            </a:r>
          </a:p>
        </p:txBody>
      </p:sp>
      <p:sp>
        <p:nvSpPr>
          <p:cNvPr id="7" name="Krzyż 6"/>
          <p:cNvSpPr/>
          <p:nvPr/>
        </p:nvSpPr>
        <p:spPr>
          <a:xfrm>
            <a:off x="6227763" y="3933825"/>
            <a:ext cx="792162" cy="5746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308850" y="3933825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szkoda</a:t>
            </a:r>
          </a:p>
        </p:txBody>
      </p:sp>
      <p:sp>
        <p:nvSpPr>
          <p:cNvPr id="9" name="Krzyż 8"/>
          <p:cNvSpPr/>
          <p:nvPr/>
        </p:nvSpPr>
        <p:spPr>
          <a:xfrm>
            <a:off x="611188" y="5013325"/>
            <a:ext cx="647700" cy="5032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92275" y="5013325"/>
            <a:ext cx="1366838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wina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3419475" y="5013325"/>
            <a:ext cx="1081088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932363" y="5013325"/>
            <a:ext cx="26638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odpowiedzialność odszkodowawcza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Odpowiedzialność cywilna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1908175" y="981075"/>
            <a:ext cx="5400675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Zdarzenie sprawcze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8175" y="1628775"/>
            <a:ext cx="540067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zachowanie sprawcy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2232025" y="2492375"/>
            <a:ext cx="39528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6372225" y="2492375"/>
            <a:ext cx="4318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331913" y="3357563"/>
            <a:ext cx="2447925" cy="863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działanie</a:t>
            </a:r>
          </a:p>
        </p:txBody>
      </p:sp>
      <p:sp>
        <p:nvSpPr>
          <p:cNvPr id="9" name="Elipsa 8"/>
          <p:cNvSpPr/>
          <p:nvPr/>
        </p:nvSpPr>
        <p:spPr>
          <a:xfrm>
            <a:off x="5580063" y="3357563"/>
            <a:ext cx="2232025" cy="863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zaniechanie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403350" y="4437063"/>
            <a:ext cx="2160588" cy="18875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bezprawne podanie leku,</a:t>
            </a:r>
          </a:p>
          <a:p>
            <a:pPr algn="ctr">
              <a:defRPr/>
            </a:pPr>
            <a:r>
              <a:rPr lang="pl-PL" dirty="0"/>
              <a:t>poszerzenie operacji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724525" y="4437063"/>
            <a:ext cx="2087563" cy="188753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odstąpienie od przeprowadzenia badania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Odpowiedzialność cywilna</a:t>
            </a:r>
          </a:p>
        </p:txBody>
      </p:sp>
      <p:sp>
        <p:nvSpPr>
          <p:cNvPr id="3789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84783"/>
            <a:ext cx="8229600" cy="4824537"/>
          </a:xfrm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2" name="Prostokąt zaokrąglony 1"/>
          <p:cNvSpPr/>
          <p:nvPr/>
        </p:nvSpPr>
        <p:spPr>
          <a:xfrm>
            <a:off x="683568" y="1772816"/>
            <a:ext cx="1584325" cy="792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dirty="0"/>
              <a:t>Szkoda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2411760" y="2204864"/>
            <a:ext cx="5746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48038" y="1556792"/>
            <a:ext cx="5184775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altLang="pl-PL" sz="2000" dirty="0"/>
              <a:t>powstała wbrew woli poszkodowanego różnica między obecnym stanem majątkowym a tym stanem jaki zaistniałby gdyby nie nastąpiło zdarzenie wywołujące szkodę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971600" y="2636912"/>
            <a:ext cx="360363" cy="2160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Strzałka zakrzywiona w prawo 7"/>
          <p:cNvSpPr/>
          <p:nvPr/>
        </p:nvSpPr>
        <p:spPr>
          <a:xfrm>
            <a:off x="1619672" y="2636912"/>
            <a:ext cx="468313" cy="1693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4869160"/>
            <a:ext cx="1800225" cy="14414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majątkowa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699792" y="3789040"/>
            <a:ext cx="3025775" cy="12969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niemajątkowa</a:t>
            </a:r>
          </a:p>
          <a:p>
            <a:pPr algn="ctr">
              <a:defRPr/>
            </a:pPr>
            <a:r>
              <a:rPr lang="pl-PL" sz="2400" dirty="0"/>
              <a:t>krzywda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l-PL" sz="3200" dirty="0"/>
              <a:t>Odpowiedzialność cywilna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291512" cy="4929188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250825" y="1109663"/>
            <a:ext cx="3744913" cy="792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</a:rPr>
              <a:t>Szkoda majątkowa</a:t>
            </a:r>
          </a:p>
        </p:txBody>
      </p:sp>
      <p:sp>
        <p:nvSpPr>
          <p:cNvPr id="5" name="Strzałka w prawo z wcięciem 4"/>
          <p:cNvSpPr/>
          <p:nvPr/>
        </p:nvSpPr>
        <p:spPr>
          <a:xfrm>
            <a:off x="4211638" y="1341438"/>
            <a:ext cx="1008062" cy="163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435600" y="1109663"/>
            <a:ext cx="2952750" cy="792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Odszkodowanie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6804025" y="1901825"/>
            <a:ext cx="360363" cy="519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716463" y="2420938"/>
            <a:ext cx="4032250" cy="1079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Świadczenie, którego celem jest pokrycie całej szkody w rzeczywistej wysokości udowodnionej przez poszkodowanego</a:t>
            </a:r>
          </a:p>
        </p:txBody>
      </p:sp>
      <p:sp>
        <p:nvSpPr>
          <p:cNvPr id="9" name="Strzałka w dół 8"/>
          <p:cNvSpPr/>
          <p:nvPr/>
        </p:nvSpPr>
        <p:spPr>
          <a:xfrm>
            <a:off x="5724525" y="3644900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7740650" y="3644900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716463" y="4292600"/>
            <a:ext cx="1835150" cy="7921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Rzeczywiście poniesiona strata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16463" y="5264150"/>
            <a:ext cx="1895475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Świadczenie jednorazowe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985000" y="4257675"/>
            <a:ext cx="1763713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Utracone korzyści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985000" y="5084763"/>
            <a:ext cx="1763713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Renta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50825" y="2060848"/>
            <a:ext cx="3960813" cy="4248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Koszty leczenia,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leków i  środków oraz materiałów medycznych,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Rehabilitacji i specjalnego odżywiania,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Opieki osoby trzeciej,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Protez i innych specjalistycznych aparatów,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Transportu na zabiegi, 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Przygotowania do innego zawodu,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Zwiększone potrzeby i nieosiąganie możliwych zarobków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Odpowiedzialność cywilna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395288" y="1052513"/>
            <a:ext cx="3240087" cy="10810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Szkoda niemajątkowa</a:t>
            </a:r>
          </a:p>
          <a:p>
            <a:pPr algn="ctr">
              <a:defRPr/>
            </a:pPr>
            <a:r>
              <a:rPr lang="pl-PL" sz="2400" dirty="0"/>
              <a:t>krzywda</a:t>
            </a:r>
          </a:p>
        </p:txBody>
      </p:sp>
      <p:sp>
        <p:nvSpPr>
          <p:cNvPr id="3" name="Strzałka w prawo z wcięciem 2"/>
          <p:cNvSpPr/>
          <p:nvPr/>
        </p:nvSpPr>
        <p:spPr>
          <a:xfrm>
            <a:off x="4024313" y="1462088"/>
            <a:ext cx="1295400" cy="2619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651500" y="1052513"/>
            <a:ext cx="3097213" cy="1081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Zadośćuczynienie 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7038975" y="2276475"/>
            <a:ext cx="32385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19713" y="2924175"/>
            <a:ext cx="3429000" cy="32416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000" dirty="0"/>
              <a:t>Kompensacja majątkowa – ma na celu przezwyciężenie przykrych doznań, udzielenie pokrzywdzonemu należnej satysfakcji w postaci świadczenia pieniężnego, które umożliwi pełniejsze zaspokojenie potrzeb i pragnień pokrzywdzonego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288" y="2528888"/>
            <a:ext cx="3816350" cy="3636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400" dirty="0"/>
              <a:t>Uszkodzenie ciała, rozstrój zdrowia</a:t>
            </a:r>
          </a:p>
          <a:p>
            <a:pPr>
              <a:defRPr/>
            </a:pPr>
            <a:r>
              <a:rPr lang="pl-PL" sz="2000" dirty="0"/>
              <a:t>Uszczerbki te mogą polegać na fizycznych dolegliwościach i psychicznych cierpieniach bezpośrednio związanych ze stanem zdrowia, dalszymi następstwami- odczuwanym dyskomforcie w wyglądzie, mobilności, nieprzydatności społecznej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l-PL" sz="3200" dirty="0"/>
              <a:t>Odpowiedzialność cywilna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11560" y="1628800"/>
            <a:ext cx="3455987" cy="10080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Szkoda niemajątkowa</a:t>
            </a:r>
          </a:p>
          <a:p>
            <a:pPr algn="ctr">
              <a:defRPr/>
            </a:pPr>
            <a:r>
              <a:rPr lang="pl-PL" sz="2400" dirty="0"/>
              <a:t>krzywda</a:t>
            </a:r>
          </a:p>
        </p:txBody>
      </p:sp>
      <p:sp>
        <p:nvSpPr>
          <p:cNvPr id="5" name="Strzałka w prawo z wcięciem 4"/>
          <p:cNvSpPr/>
          <p:nvPr/>
        </p:nvSpPr>
        <p:spPr>
          <a:xfrm>
            <a:off x="4355976" y="1988840"/>
            <a:ext cx="936625" cy="2889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7030A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436096" y="1628800"/>
            <a:ext cx="3313113" cy="10080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Zadośćuczynienie</a:t>
            </a:r>
            <a:r>
              <a:rPr lang="pl-PL" dirty="0"/>
              <a:t>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95536" y="3933056"/>
            <a:ext cx="3744913" cy="2232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Zawinione naruszenie praw pacjenta wymienionych w ustawie o prawach pacjenta i Rzeczniku Praw Pacjenta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7092280" y="2924944"/>
            <a:ext cx="2159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5004048" y="3645024"/>
            <a:ext cx="3671888" cy="244861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Kompensacja majątkowa ma na celu przezwyciężenie przykrych doznań wynikających z naruszenia praw pacjenta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Prawne uwarunkowania wykonywania świadczeń zdrowotnych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Ustawa z dnia 15 kwietnia 2011r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o działalności leczniczej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(Dz. U. Nr 112, poz.654) określa: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Zasady wykonywania działalności leczniczej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Zasady funkcjonowania podmiotów wykonujących działalność leczniczą niebędących przedsiębiorcami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Zasady prowadzenia rejestru podmiotów wykonujących działalność leczniczą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Normy czasu pracy pracowników podmiotów leczniczych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Zasady sprawowania nadzoru nad wykonywaniem działalności leczniczej oraz podmiotami wykonującymi działalność leczniczą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6480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Norma prawna</a:t>
            </a:r>
            <a:endParaRPr lang="pl-P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8147050" cy="5075237"/>
          </a:xfrm>
        </p:spPr>
        <p:txBody>
          <a:bodyPr>
            <a:normAutofit fontScale="92500"/>
          </a:bodyPr>
          <a:lstStyle/>
          <a:p>
            <a:pPr marL="109728" indent="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latin typeface="Calibri"/>
                <a:ea typeface="Times New Roman"/>
                <a:cs typeface="Calibri"/>
              </a:rPr>
              <a:t>Bezpośrednie wskazanie komuś, jak powinien jednorazowo postąpić czy też stale postępować w określonych okolicznościach.</a:t>
            </a:r>
            <a:endParaRPr lang="pl-PL" sz="2400" dirty="0">
              <a:latin typeface="Calibri"/>
              <a:ea typeface="Calibri"/>
              <a:cs typeface="Times New Roman"/>
            </a:endParaRPr>
          </a:p>
          <a:p>
            <a:pPr marL="109728" indent="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latin typeface="Calibri"/>
                <a:ea typeface="Times New Roman"/>
                <a:cs typeface="Calibri"/>
              </a:rPr>
              <a:t>Normy mogą być:</a:t>
            </a:r>
            <a:endParaRPr lang="pl-PL" sz="2400" dirty="0">
              <a:latin typeface="Calibri"/>
              <a:ea typeface="Calibri"/>
              <a:cs typeface="Times New Roman"/>
            </a:endParaRPr>
          </a:p>
          <a:p>
            <a:pPr marL="365760" indent="-256032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latin typeface="Calibri"/>
                <a:ea typeface="Times New Roman"/>
                <a:cs typeface="Calibri"/>
              </a:rPr>
              <a:t>nakazujące</a:t>
            </a:r>
            <a:r>
              <a:rPr lang="pl-PL" sz="2400" dirty="0">
                <a:latin typeface="Calibri"/>
                <a:ea typeface="Times New Roman"/>
                <a:cs typeface="Calibri"/>
              </a:rPr>
              <a:t> (pielęgniarka/położna ma udzielać świadczenia zdrowotne zgodnie z zasadami aktualnej wiedzy),</a:t>
            </a:r>
            <a:endParaRPr lang="pl-PL" sz="2400" dirty="0">
              <a:latin typeface="Calibri"/>
              <a:ea typeface="Calibri"/>
              <a:cs typeface="Times New Roman"/>
            </a:endParaRPr>
          </a:p>
          <a:p>
            <a:pPr marL="365760" indent="-256032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latin typeface="Calibri"/>
                <a:ea typeface="Times New Roman"/>
                <a:cs typeface="Calibri"/>
              </a:rPr>
              <a:t> </a:t>
            </a:r>
            <a:r>
              <a:rPr lang="pl-PL" sz="2400" b="1" dirty="0">
                <a:latin typeface="Calibri"/>
                <a:ea typeface="Times New Roman"/>
                <a:cs typeface="Calibri"/>
              </a:rPr>
              <a:t>zakazujące </a:t>
            </a:r>
            <a:r>
              <a:rPr lang="pl-PL" sz="2400" dirty="0">
                <a:latin typeface="Calibri"/>
                <a:ea typeface="Times New Roman"/>
                <a:cs typeface="Calibri"/>
              </a:rPr>
              <a:t>(pielęgniarka/położna nie może udzielać świadczenia zdrowotnego bez uzyskania zgody pacjenta),</a:t>
            </a:r>
            <a:endParaRPr lang="pl-PL" sz="2400" dirty="0">
              <a:latin typeface="Calibri"/>
              <a:ea typeface="Calibri"/>
              <a:cs typeface="Times New Roman"/>
            </a:endParaRPr>
          </a:p>
          <a:p>
            <a:pPr marL="365760" indent="-256032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latin typeface="Calibri"/>
                <a:ea typeface="Times New Roman"/>
                <a:cs typeface="Calibri"/>
              </a:rPr>
              <a:t> </a:t>
            </a:r>
            <a:r>
              <a:rPr lang="pl-PL" sz="2400" b="1" dirty="0">
                <a:latin typeface="Calibri"/>
                <a:ea typeface="Times New Roman"/>
                <a:cs typeface="Calibri"/>
              </a:rPr>
              <a:t>upoważniające </a:t>
            </a:r>
            <a:r>
              <a:rPr lang="pl-PL" sz="2400" dirty="0">
                <a:latin typeface="Calibri"/>
                <a:ea typeface="Times New Roman"/>
                <a:cs typeface="Calibri"/>
              </a:rPr>
              <a:t>(pielęgniarka/położna może udzielić świadczenia  bez zgody pacjenta, gdy ten nie jest w stanie jej udzielić a brak działania grozi jego życiu).</a:t>
            </a:r>
            <a:endParaRPr lang="pl-PL" sz="2400" dirty="0">
              <a:latin typeface="Calibri"/>
              <a:ea typeface="Calibri"/>
              <a:cs typeface="Times New Roman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68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8229600" cy="57606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Norma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29163"/>
          </a:xfrm>
        </p:spPr>
        <p:txBody>
          <a:bodyPr>
            <a:normAutofit fontScale="70000" lnSpcReduction="20000"/>
          </a:bodyPr>
          <a:lstStyle/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"/>
              <a:tabLst>
                <a:tab pos="457200" algn="l"/>
              </a:tabLst>
              <a:defRPr/>
            </a:pPr>
            <a:r>
              <a:rPr lang="pl-PL" sz="3100" b="1" dirty="0">
                <a:latin typeface="Calibri"/>
                <a:ea typeface="Times New Roman"/>
                <a:cs typeface="Calibri"/>
              </a:rPr>
              <a:t>Kolizja norm prawnych – </a:t>
            </a:r>
            <a:r>
              <a:rPr lang="pl-PL" sz="3100" dirty="0">
                <a:latin typeface="Calibri"/>
                <a:ea typeface="Times New Roman"/>
                <a:cs typeface="Calibri"/>
              </a:rPr>
              <a:t>zachodzi gdy przypadek jest unormowany przez więcej niż jeden przepis prawa, a przepisy te wyznaczają adresatom wzajemnie wyłączające się sposoby zachowania (wywołujące określone skutki prawne).</a:t>
            </a:r>
            <a:r>
              <a:rPr lang="pl-PL" sz="3100" b="1" dirty="0">
                <a:latin typeface="Calibri"/>
                <a:ea typeface="Times New Roman"/>
                <a:cs typeface="Calibri"/>
              </a:rPr>
              <a:t> </a:t>
            </a:r>
            <a:endParaRPr lang="pl-PL" sz="3100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sz="3100" dirty="0">
                <a:latin typeface="Calibri"/>
                <a:ea typeface="Times New Roman"/>
                <a:cs typeface="Calibri"/>
              </a:rPr>
              <a:t>PODMIOT PRAWA</a:t>
            </a:r>
            <a:r>
              <a:rPr lang="pl-PL" sz="3100" b="1" dirty="0">
                <a:latin typeface="Calibri"/>
                <a:ea typeface="Times New Roman"/>
                <a:cs typeface="Calibri"/>
              </a:rPr>
              <a:t>:</a:t>
            </a:r>
            <a:r>
              <a:rPr lang="pl-PL" sz="3100" dirty="0">
                <a:latin typeface="Calibri"/>
                <a:ea typeface="Times New Roman"/>
                <a:cs typeface="Calibri"/>
              </a:rPr>
              <a:t> ten, kto może posiadać uprawnienia (prawa) i obowiązki.</a:t>
            </a:r>
            <a:endParaRPr lang="pl-PL" sz="3100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pl-PL" sz="3100" dirty="0">
                <a:latin typeface="Calibri"/>
                <a:ea typeface="Times New Roman"/>
                <a:cs typeface="Calibri"/>
              </a:rPr>
              <a:t>osoby fizyczne (człowiek, ludzie),</a:t>
            </a:r>
            <a:endParaRPr lang="pl-PL" sz="3100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pl-PL" sz="3100" dirty="0">
                <a:latin typeface="Calibri"/>
                <a:ea typeface="Times New Roman"/>
                <a:cs typeface="Calibri"/>
              </a:rPr>
              <a:t>osoby prawne (stowarzyszenia, związki organizacje państwowe, zakłady  pracy, spółki).</a:t>
            </a:r>
            <a:endParaRPr lang="pl-PL" sz="3100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"/>
              <a:tabLst>
                <a:tab pos="457200" algn="l"/>
              </a:tabLst>
              <a:defRPr/>
            </a:pPr>
            <a:r>
              <a:rPr lang="pl-PL" sz="3100" i="1" dirty="0">
                <a:latin typeface="Calibri"/>
                <a:ea typeface="Times New Roman"/>
                <a:cs typeface="Calibri"/>
              </a:rPr>
              <a:t>Zdolność do czynności prawnych osób fizycznych:</a:t>
            </a:r>
            <a:r>
              <a:rPr lang="pl-PL" sz="3100" dirty="0">
                <a:latin typeface="Calibri"/>
                <a:ea typeface="Times New Roman"/>
                <a:cs typeface="Calibri"/>
              </a:rPr>
              <a:t>  pełna, ograniczona, brak (dzieci do 13 roku, osoby ubezwłasnowolnione).</a:t>
            </a:r>
            <a:endParaRPr lang="pl-PL" sz="3100" dirty="0">
              <a:latin typeface="Calibri"/>
              <a:ea typeface="Calibri"/>
              <a:cs typeface="Times New Roman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5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</a:rPr>
              <a:t>Zdolność prawna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; jest to </a:t>
            </a:r>
            <a:r>
              <a:rPr lang="pl-PL" sz="2400" b="1" dirty="0">
                <a:solidFill>
                  <a:prstClr val="black"/>
                </a:solidFill>
                <a:latin typeface="Calibri"/>
              </a:rPr>
              <a:t>zdolność do bycia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podmiotem praw i obowiązków. Nabywa się ją z chwila urodzenia i traci z momentem śmierci. Zdolność prawną posiada także dziecko poczęte (ale prawa i obowiązki nabywa pod warunkiem, że urodzi się żywe). Art. 8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kc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</a:rPr>
              <a:t>Zdolność do czynności prawnych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pl-PL" sz="2400" b="1" dirty="0">
                <a:solidFill>
                  <a:prstClr val="black"/>
                </a:solidFill>
                <a:latin typeface="Calibri"/>
              </a:rPr>
              <a:t>zdolność do nabywania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praw i obowiązków za pośrednictwem własnych działań.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00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3100" dirty="0">
                <a:solidFill>
                  <a:srgbClr val="FF0000"/>
                </a:solidFill>
                <a:latin typeface="+mn-lt"/>
              </a:rPr>
            </a:br>
            <a:r>
              <a:rPr lang="pl-PL" sz="3100" dirty="0">
                <a:solidFill>
                  <a:srgbClr val="FF0000"/>
                </a:solidFill>
                <a:latin typeface="+mn-lt"/>
              </a:rPr>
              <a:t>Co  rozumie się  pod pojęciem „prawo medyczne”?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norm z wielu gałęzi prawa m.in. z zakresu prawa: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cywilnego;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administracyjnego;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karnego;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określający procedury postępowania, zasady  funkcjonowania podmiotów udzielających świadczenia z zakresu opieki medycznej oraz regulujący prawa i obowiązki pacjenta a także osób wykonujących zawody medyczne.</a:t>
            </a:r>
          </a:p>
        </p:txBody>
      </p:sp>
    </p:spTree>
    <p:extLst>
      <p:ext uri="{BB962C8B-B14F-4D97-AF65-F5344CB8AC3E}">
        <p14:creationId xmlns:p14="http://schemas.microsoft.com/office/powerpoint/2010/main" val="30233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C00000"/>
                </a:solidFill>
                <a:latin typeface="+mn-lt"/>
              </a:rPr>
              <a:t>System opieki zdrowotnej w Polsce </a:t>
            </a:r>
            <a:br>
              <a:rPr lang="pl-PL" sz="2800" dirty="0">
                <a:solidFill>
                  <a:srgbClr val="C00000"/>
                </a:solidFill>
                <a:latin typeface="+mn-lt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Georgia"/>
              <a:buNone/>
              <a:defRPr/>
            </a:pPr>
            <a:endParaRPr lang="pl-PL" sz="2400" dirty="0">
              <a:solidFill>
                <a:prstClr val="black"/>
              </a:solidFill>
              <a:latin typeface="Gill Sans MT"/>
            </a:endParaRPr>
          </a:p>
          <a:p>
            <a:pPr marL="539496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</a:rPr>
              <a:t>Zespół osób i instytucji mający za zadanie zapewnienie opieki zdrowotnej ludności. </a:t>
            </a:r>
          </a:p>
          <a:p>
            <a:pPr marL="539496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Calibri" panose="020F0502020204030204" pitchFamily="34" charset="0"/>
            </a:endParaRPr>
          </a:p>
          <a:p>
            <a:pPr marL="539496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</a:rPr>
              <a:t>Polski system opieki zdrowotnej opiera się na modelu ubezpieczeniowym. </a:t>
            </a:r>
          </a:p>
          <a:p>
            <a:pPr marL="539496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Calibri" panose="020F0502020204030204" pitchFamily="34" charset="0"/>
            </a:endParaRPr>
          </a:p>
          <a:p>
            <a:pPr marL="539496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</a:rPr>
              <a:t> Art. 68 Konstytucji RP „Każdy obywatel Polski ma prawo do ochrony zdrowia. Obywatelom, niezależnie od ich sytuacji materialnej, władze publiczne zapewniają równy dostęp do świadczeń opieki zdrowotnej finansowanych ze środków publicznych”.</a:t>
            </a:r>
          </a:p>
        </p:txBody>
      </p:sp>
    </p:spTree>
    <p:extLst>
      <p:ext uri="{BB962C8B-B14F-4D97-AF65-F5344CB8AC3E}">
        <p14:creationId xmlns:p14="http://schemas.microsoft.com/office/powerpoint/2010/main" val="403459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0403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System opieki zdrowotnej w Polsce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Calibri" panose="020F0502020204030204" pitchFamily="34" charset="0"/>
              </a:rPr>
              <a:t>Obecnie system jest kształtowany przez dwie podstawowe ustawy: 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Calibri" panose="020F0502020204030204" pitchFamily="34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Char char=""/>
              <a:defRPr/>
            </a:pPr>
            <a:r>
              <a:rPr lang="pl-PL" sz="2400" dirty="0">
                <a:latin typeface="Calibri" panose="020F0502020204030204" pitchFamily="34" charset="0"/>
              </a:rPr>
              <a:t>ustawę o  świadczeniach opieki zdrowotnej finansowanych ze środków publicznych (Dz. U. z 2008r. Nr164, poz. 1027 ze zm.); </a:t>
            </a:r>
          </a:p>
          <a:p>
            <a:pPr marL="8255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Georgia"/>
              <a:buNone/>
              <a:defRPr/>
            </a:pPr>
            <a:endParaRPr lang="pl-PL" sz="2400" dirty="0">
              <a:latin typeface="Calibri" panose="020F0502020204030204" pitchFamily="34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Char char=""/>
              <a:defRPr/>
            </a:pPr>
            <a:r>
              <a:rPr lang="pl-PL" sz="2400" dirty="0">
                <a:latin typeface="Calibri" panose="020F0502020204030204" pitchFamily="34" charset="0"/>
              </a:rPr>
              <a:t>ustawę o działalności leczniczej  (</a:t>
            </a:r>
            <a:r>
              <a:rPr lang="pl-PL" sz="2400" dirty="0" err="1">
                <a:latin typeface="Calibri" panose="020F0502020204030204" pitchFamily="34" charset="0"/>
              </a:rPr>
              <a:t>Dz.U</a:t>
            </a:r>
            <a:r>
              <a:rPr lang="pl-PL" sz="2400" dirty="0">
                <a:latin typeface="Calibri" panose="020F0502020204030204" pitchFamily="34" charset="0"/>
              </a:rPr>
              <a:t>. z 2011r. Nr 112, poz.654 ze zm.), która zmieniła ustawę o zakładach opieki zdrowotnej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16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4162"/>
            <a:ext cx="8229600" cy="8405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System opieki zdrowotnej w świetle ustawy </a:t>
            </a:r>
            <a:br>
              <a:rPr lang="pl-PL" sz="2800" dirty="0">
                <a:solidFill>
                  <a:srgbClr val="FF0000"/>
                </a:solidFill>
                <a:latin typeface="+mn-lt"/>
              </a:rPr>
            </a:br>
            <a:r>
              <a:rPr lang="pl-PL" sz="2800" dirty="0">
                <a:solidFill>
                  <a:srgbClr val="FF0000"/>
                </a:solidFill>
                <a:latin typeface="+mn-lt"/>
              </a:rPr>
              <a:t>o działalności leczniczej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>
            <a:normAutofit/>
          </a:bodyPr>
          <a:lstStyle/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 dnia 15 kwietnia 2011. </a:t>
            </a:r>
            <a:r>
              <a:rPr lang="pl-PL" sz="2400" dirty="0">
                <a:latin typeface="Calibri"/>
                <a:ea typeface="Calibri"/>
                <a:cs typeface="Times New Roman"/>
              </a:rPr>
              <a:t>(Dz. U. Nr 112, poz.654)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określa: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zasady wykonywania działalności leczniczej;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zasady funkcjonowania podmiotów wykonujących działalność leczniczą, niebędących przedsiębiorcami;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zasady prowadzenia rejestru podmiotów wykonujących działalność leczniczą;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normy czasu pracy pracowników podmiotów leczniczych;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zasady sprawowania nadzoru nad wykonywaniem działalności leczniczej oraz podmiotami wykonującymi działalność leczniczą.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77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Podstawowymi pojęciami dla ustawy o działalności leczniczej a tym samym dla rynku medycznego są pojęcia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</a:rPr>
              <a:t>działalność lecznicza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 i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</a:rPr>
              <a:t>świadczenia zdrowotne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świadczenia zdrowotne są to działania służące zachowaniu, ratowaniu, przywracaniu lub poprawie zdrowia oraz inne działania medyczne wynikające z procesu leczenia lub przepisów odrębnych regulujących zasady ich wykonywania.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31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Ustawa o działalności leczniczej wprowadza dwa fundamentalne pojęcia odnoszące się do świadczeniodawców medycznych/podmiotów udzielających świadczeń zdrowotnych tj.: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</a:rPr>
              <a:t>podmioty lecznicze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 oraz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</a:rPr>
              <a:t>podmioty wykonujące działalność leczniczą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Drugie z pojęć ma szerszy zakres podmiotowy i obejmuje zarówno podmioty lecznicze jak i lekarza lub pielęgniarkę wykonujących zawód w ramach działalności leczniczej jako praktykę zawodową.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1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A03DD9-F0F2-4293-A434-BFFB904A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4FF3D3E-7B79-4251-A389-B1471B3480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Regulacje prawne wykonywania zawodów pielęgniarki i położnej: ustawa o zawodach i ustawa o samorządzie pielęgniarek i położnych i akty wykonawcze do tych ustaw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Etyka w zawodzie wartości i normy moralne w praktyce zawodowej pielęgniarki i położnej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Kodeksy etyki zawodowej – MRP i kodeks etyki zawodowej pielęgniarki i położnej RP, konflikty wartości, klauzula sumienia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Odpowiedzialność zawodowa pielęgniarek i położnych, podstawy prawne, rodzaje odpowiedzialności-karnej, cywilnej, służbowej, materialnej, zawodowej i etycznej.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Prawa pacjenta w międzynarodowych i polskich aktach prawnych, przestrzeganie praw pacjenta, odpowiedzialność.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323528" y="332656"/>
            <a:ext cx="8506147" cy="63523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2143125" y="642938"/>
            <a:ext cx="5929313" cy="1285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Podmioty lecznicze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Art..4 </a:t>
            </a:r>
            <a:r>
              <a:rPr lang="pl-PL" dirty="0" err="1"/>
              <a:t>uodl</a:t>
            </a:r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179388" y="3021013"/>
            <a:ext cx="2736850" cy="18319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dirty="0"/>
              <a:t>Przedsiębiorcy</a:t>
            </a:r>
          </a:p>
        </p:txBody>
      </p:sp>
      <p:sp>
        <p:nvSpPr>
          <p:cNvPr id="14" name="Elipsa 13"/>
          <p:cNvSpPr/>
          <p:nvPr/>
        </p:nvSpPr>
        <p:spPr>
          <a:xfrm>
            <a:off x="2916238" y="2989263"/>
            <a:ext cx="2879725" cy="22145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/>
              <a:t>Samodzielne publiczne zakłady opieki zdrowotnej</a:t>
            </a:r>
          </a:p>
        </p:txBody>
      </p:sp>
      <p:sp>
        <p:nvSpPr>
          <p:cNvPr id="15" name="Elipsa 14"/>
          <p:cNvSpPr/>
          <p:nvPr/>
        </p:nvSpPr>
        <p:spPr>
          <a:xfrm>
            <a:off x="5795963" y="2428875"/>
            <a:ext cx="3133725" cy="29289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Jednostki budżetowe MON,MSW, MS, ABW, instytuty badawcze, fundacje i stowarzyszenia, inne osoby prawne </a:t>
            </a:r>
          </a:p>
        </p:txBody>
      </p:sp>
      <p:cxnSp>
        <p:nvCxnSpPr>
          <p:cNvPr id="19" name="Łącznik prosty ze strzałką 18"/>
          <p:cNvCxnSpPr>
            <a:stCxn id="12" idx="4"/>
            <a:endCxn id="13" idx="0"/>
          </p:cNvCxnSpPr>
          <p:nvPr/>
        </p:nvCxnSpPr>
        <p:spPr>
          <a:xfrm flipH="1">
            <a:off x="1547813" y="1928813"/>
            <a:ext cx="3560762" cy="109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4"/>
            <a:endCxn id="14" idx="0"/>
          </p:cNvCxnSpPr>
          <p:nvPr/>
        </p:nvCxnSpPr>
        <p:spPr>
          <a:xfrm flipH="1">
            <a:off x="4356100" y="1928813"/>
            <a:ext cx="752475" cy="106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2" idx="4"/>
            <a:endCxn id="15" idx="0"/>
          </p:cNvCxnSpPr>
          <p:nvPr/>
        </p:nvCxnSpPr>
        <p:spPr>
          <a:xfrm>
            <a:off x="5108575" y="1928813"/>
            <a:ext cx="2254250" cy="500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3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/>
          <p:cNvSpPr>
            <a:spLocks noChangeShapeType="1"/>
          </p:cNvSpPr>
          <p:nvPr/>
        </p:nvSpPr>
        <p:spPr bwMode="auto">
          <a:xfrm flipH="1">
            <a:off x="1116013" y="765175"/>
            <a:ext cx="1295400" cy="15843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6867" name="pole tekstowe 10"/>
          <p:cNvSpPr txBox="1">
            <a:spLocks noChangeArrowheads="1"/>
          </p:cNvSpPr>
          <p:nvPr/>
        </p:nvSpPr>
        <p:spPr bwMode="auto">
          <a:xfrm>
            <a:off x="1643063" y="214313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altLang="pl-PL" sz="3200" dirty="0">
                <a:solidFill>
                  <a:srgbClr val="C00000"/>
                </a:solidFill>
                <a:latin typeface="Arial" charset="0"/>
              </a:rPr>
              <a:t>Struktura systemu opieki zdrowotnej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95537" y="2071688"/>
            <a:ext cx="2520280" cy="10001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Świadczeniobiorcy</a:t>
            </a:r>
            <a:r>
              <a:rPr lang="pl-PL" sz="2000" dirty="0"/>
              <a:t>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(pacjenci)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3203848" y="2000250"/>
            <a:ext cx="2511152" cy="29289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instytucja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ubezpieczenia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zdrowotnego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pełniąca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funkcję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Płatnik</a:t>
            </a:r>
            <a:r>
              <a:rPr lang="pl-PL" sz="2400" dirty="0"/>
              <a:t>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5929312" y="1557338"/>
            <a:ext cx="3107183" cy="45862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Świadczeniodawcy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Podmioty lecznicze (publiczne i niepubliczne)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praktyki lekarskie, </a:t>
            </a:r>
            <a:br>
              <a:rPr lang="pl-PL" sz="2000" dirty="0"/>
            </a:br>
            <a:r>
              <a:rPr lang="pl-PL" sz="2000" dirty="0"/>
              <a:t>lekarsko-dentystyczne, pielęgniarskie oraz położnych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inni świadczeniodawcy 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1143000" y="6215063"/>
            <a:ext cx="7786688" cy="4286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C00000"/>
                </a:solidFill>
              </a:rPr>
              <a:t>Ministerstwo Zdrowia wytycza kierunki polityki zdrowotnej </a:t>
            </a:r>
          </a:p>
        </p:txBody>
      </p:sp>
    </p:spTree>
    <p:extLst>
      <p:ext uri="{BB962C8B-B14F-4D97-AF65-F5344CB8AC3E}">
        <p14:creationId xmlns:p14="http://schemas.microsoft.com/office/powerpoint/2010/main" val="348297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37225"/>
          </a:xfrm>
        </p:spPr>
        <p:txBody>
          <a:bodyPr>
            <a:normAutofit/>
          </a:bodyPr>
          <a:lstStyle/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 art. 5 </a:t>
            </a:r>
            <a:r>
              <a:rPr lang="pl-PL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u.dz.l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lekarze i pielęgniarki mogą wykonywać swój zawód w ramach działalności leczniczej na zasadach określonych w ustawie. 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Działalność lecznicza pielęgniarek może być wykonywana w formie: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jednoosobowej działalności gospodarczej jako indywidualna praktyka pielęgniarska, indywidualna praktyka pielęgniarska wyłącznie w miejscu wezwania, indywidualna specjalistyczna praktyka pielęgniarska lub indywidualna specjalistyczna praktyka pielęgniarska wyłącznie w miejscu wezwania;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spółki cywilnej, spółki jawnej albo spółki partnerskiej jako grupowa praktyka pielęgniarska;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pl-PL" sz="2400" dirty="0">
              <a:solidFill>
                <a:prstClr val="black"/>
              </a:solidFill>
              <a:latin typeface="Gill Sans MT"/>
            </a:endParaRP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pl-PL" sz="2400" dirty="0">
              <a:solidFill>
                <a:prstClr val="black"/>
              </a:solidFill>
              <a:latin typeface="Gill Sans M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104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03EF81-4FD9-4C7D-BEE5-B44BBF40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EE6B2A0-A246-4434-93E6-31BA9C8A6C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Dotychczas praktyki medyczne regulowały ustawy branżowe (ustawa o zawodach lekarza i lekarza dentysty oraz ustawa o zawodach pielęgniarki i położnej), teraz natomiast regulacje znalazły się w jednej ogólnej ustawie.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Formalno-prawne zasady działalności pielęgniarskiej</a:t>
            </a:r>
            <a:r>
              <a:rPr lang="pl-PL" sz="2900" dirty="0">
                <a:solidFill>
                  <a:srgbClr val="11488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030"/>
          </a:xfrm>
        </p:spPr>
        <p:txBody>
          <a:bodyPr>
            <a:normAutofit/>
          </a:bodyPr>
          <a:lstStyle/>
          <a:p>
            <a:pPr marL="425450" indent="-34290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ustawa o zawodach pielęgniarki i położnej z dnia </a:t>
            </a:r>
          </a:p>
          <a:p>
            <a:pPr marL="82550" indent="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Georgia"/>
              <a:buNone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   15 lipca 2011r (</a:t>
            </a:r>
            <a:r>
              <a:rPr lang="pl-PL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t.j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pl-PL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Dz.U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. z 2016r., poz.1251 ze zm.)</a:t>
            </a:r>
          </a:p>
          <a:p>
            <a:pPr marL="425450" indent="-34290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25450" indent="-34290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ustawa o swobodzie działalności gospodarczej z dnia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2 lipca 2004 r. ( tekst jednolity Dz. U. Nr 155, poz. 1097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z 2007 r.),</a:t>
            </a:r>
          </a:p>
          <a:p>
            <a:pPr marL="425450" indent="-34290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25450" indent="-342900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ustawa o działalności leczniczej z dnia 15 kwietnia 2011 r. (</a:t>
            </a:r>
            <a:r>
              <a:rPr lang="pl-PL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Dz.U.z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 2013 r. poz. 217)</a:t>
            </a:r>
          </a:p>
          <a:p>
            <a:pPr indent="-282575" eaLnBrk="1" hangingPunct="1"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pl-PL" sz="3200" dirty="0">
              <a:solidFill>
                <a:prstClr val="black"/>
              </a:solidFill>
              <a:latin typeface="Gill Sans M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735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F63395-B0EA-4B53-A7F6-C86977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 prawne wykonywania zawodu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60E7D2-4AD9-4C1E-827D-3E9E8E842B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lIns="72000" rIns="7200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Ustawa z dnia 15 lipca 2011r. o zawodach pielęgniarki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położnej (t.j.Dz.U.2018, poz.123)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Ustawa określa zasady: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wykonywania zawodów pielęgniarki i położnej;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uzyskiwania prawa wykonywania zawodów pielęgniarki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położnej;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kształcenia zawodowego pielęgniarki i położnej;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kształcenia podyplomowego pielęgniarki i położnej.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8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72BA8B-13F3-44E6-BD0B-EABBD58C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8F2E9B-8393-4398-8683-F504987726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Art.2. Zawody pielęgniarki i położnej są samodzielnymi zawodami medycznymi.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Art.  4.  1.  Wykonywanie zawodu pielęgniarki polega na udzielaniu świadczeń zdrowotnych, w szczególności na: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rozpoznawaniu warunków i potrzeb zdrowotnych pacjenta;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rozpoznawaniu problemów pielęgnacyjnych pacjenta;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planowaniu i sprawowaniu opieki pielęgnacyjnej nad pacjentem;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1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samodzielnym udzielaniu w określonym zakresie świadczeń zapobiegawczych, diagnostycznych, leczniczych i rehabilitacyjnych oraz medycznych czynności ratunkowych;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realizacji zleceń lekarskich w procesie diagnostyki, leczenia i rehabilitacji;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orzekaniu o rodzaju i zakresie świadczeń opiekuńczo-pielęgnacyjnych;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edukacji zdrowotnej i promocji zdrowia.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274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AE2AAA-D8AE-4461-A251-E1569A9D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C8A78A1-BFC5-4A62-81E0-89EB53422D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2.  Za wykonywanie zawodu pielęgniarki uważa się również: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nauczanie zawodu pielęgniarki lub położnej, wykonywanie pracy na rzecz doskonalenia zawodowego pielęgniarek i położnych lub nauczanie innych zawodów medycznych, których programy kształcenia wymagają współudziału pielęgniarki lub położnej;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prowadzenie prac naukowo-badawczych w zakresie pielęgniarstwa;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kierowanie i zarządzanie zespołami pielęgniarek lub położnych;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zatrudnienie w podmiocie leczniczym na stanowiskach administracyjnych, na których wykonuje się czynności związane z przygotowywaniem, organizowaniem lub nadzorem nad udzielaniem świadczeń opieki zdrowotnej;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24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68B245-54F5-44E0-8378-F8D0BB9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3FA8A70-D67B-401A-B7AE-CA5AA48A83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Art.  5.  1.  Wykonywanie zawodu położnej polega na udzielaniu świadczeń zdrowotnych, w szczególności na: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rozpoznawaniu ciąży, sprawowaniu opieki nad kobietą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przebiegu ciąży fizjologicznej, a także prowadzeniu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określonym zakresie badań niezbędnych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monitorowaniu ciąży fizjologicznej;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kierowaniu na badania konieczne do jak najwcześniejszego rozpoznania ciąży wysokiego ryzyka;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prowadzeniu porodu fizjologicznego oraz monitorowaniu płodu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wykorzystaniem aparatury medycznej;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przyjmowaniu porodów naturalnych, w przypadku konieczności także z nacięciem krocza, a w przypadkach nagłych także porodu z położenia miednicowego;</a:t>
            </a:r>
          </a:p>
        </p:txBody>
      </p:sp>
    </p:spTree>
    <p:extLst>
      <p:ext uri="{BB962C8B-B14F-4D97-AF65-F5344CB8AC3E}">
        <p14:creationId xmlns:p14="http://schemas.microsoft.com/office/powerpoint/2010/main" val="24973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EF004D-29D1-43F6-AF3D-F3660343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3642FAD-CC2A-41BC-8576-E8C6E9ECDD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Problemy opieki pielęgniarskiej nad pacjentami o różnych systemach wartości, kultury, religii, obyczajach.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Racjonowanie świadczeń zdrowotnych – formy racjonowania jawne, niejawne, ekonomiczne i nieekonomiczne, kolejki do świadczeń wymiar moralny.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Wyzwania transplantologii –rola i zadania pielęgniarki. Handel ludźmi i organami ludzkimi, rola pielęgniarki i położnej wobec wykluczenia społecznego i handlu ludźmi i organami.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Syndrom wypalenia zawodowego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Analiza najczęściej występujących dylematów moralnych w wybranych obszarach opieki pielęgniarskiej – kontakty z pacjentem i jego rodziną, przymus bezpośredni, tajemnica zawodowa, świadoma zgoda.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68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podejmowaniu koniecznych działań w sytuacjach nagłych, do czasu przybycia lekarza, w tym ręcznego wydobycia łożyska, a w razie potrzeby ręcznego zbadania macicy;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sprawowaniu opieki nad matką i noworodkiem oraz monitorowaniu przebiegu okresu poporodowego;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badaniu noworodków i opiece nad nimi oraz podejmowaniu w razie potrzeby wszelkich niezbędnych działań, w tym natychmiastowej reanimacji;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realizacji zleceń lekarskich w procesie diagnostyki, leczenia i rehabilitacji;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samodzielnym udzielaniu w określonym zakresie świadczeń zapobiegawczych, diagnostycznych, leczniczych i rehabilitacyjnych;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597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EC8B9B-02FD-460A-8E2B-38646155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B012912-EF2D-447C-9B07-05306F4350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sz="6400" dirty="0"/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profilaktyce chorób kobiecych i patologii położniczych;</a:t>
            </a:r>
          </a:p>
          <a:p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rozpoznawaniu u matki lub dziecka objawów nieprawidłowości wymagających skierowania do lekarza;</a:t>
            </a:r>
          </a:p>
          <a:p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sprawowaniu opieki położniczo-ginekologicznej nad kobietą;</a:t>
            </a:r>
          </a:p>
          <a:p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prowadzeniu działalności edukacyjno-zdrowotnej w zakresie:</a:t>
            </a:r>
          </a:p>
          <a:p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przygotowania do życia w rodzinie, metod planowania rodziny oraz ochrony macierzyństwa i ojcostwa,</a:t>
            </a:r>
          </a:p>
          <a:p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przygotowywania do rodzicielstwa oraz pełnego przygotowania do urodzenia dziecka, łącznie z poradnictwem na temat higieny i żywienia.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8000" dirty="0">
                <a:latin typeface="Arial" panose="020B0604020202020204" pitchFamily="34" charset="0"/>
                <a:cs typeface="Arial" panose="020B0604020202020204" pitchFamily="34" charset="0"/>
              </a:rPr>
              <a:t>2.  Za wykonywanie zawodu położnej uważa się również: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85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Podstawowe zasady wykonywania zawodu; ochrona prawna podczas wykonywania zawodu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395536" y="1628800"/>
            <a:ext cx="1800200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>
                <a:solidFill>
                  <a:srgbClr val="002060"/>
                </a:solidFill>
              </a:rPr>
              <a:t>Posiadać prawo wykonywania zawodu stwierdzone lub przyznane przez </a:t>
            </a:r>
            <a:r>
              <a:rPr lang="pl-PL" sz="1200" dirty="0" err="1">
                <a:solidFill>
                  <a:srgbClr val="002060"/>
                </a:solidFill>
              </a:rPr>
              <a:t>orpip</a:t>
            </a:r>
            <a:r>
              <a:rPr lang="pl-PL" sz="1200" dirty="0">
                <a:solidFill>
                  <a:srgbClr val="002060"/>
                </a:solidFill>
              </a:rPr>
              <a:t> art.7</a:t>
            </a:r>
          </a:p>
        </p:txBody>
      </p:sp>
      <p:sp>
        <p:nvSpPr>
          <p:cNvPr id="5" name="Elipsa 4"/>
          <p:cNvSpPr/>
          <p:nvPr/>
        </p:nvSpPr>
        <p:spPr>
          <a:xfrm>
            <a:off x="2411760" y="1700808"/>
            <a:ext cx="1872208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>
                <a:solidFill>
                  <a:srgbClr val="002060"/>
                </a:solidFill>
              </a:rPr>
              <a:t>Postępować zgodnie ze wskazaniami aktualnej wiedzy medycznej, art.11</a:t>
            </a:r>
          </a:p>
        </p:txBody>
      </p:sp>
      <p:sp>
        <p:nvSpPr>
          <p:cNvPr id="6" name="Elipsa 5"/>
          <p:cNvSpPr/>
          <p:nvPr/>
        </p:nvSpPr>
        <p:spPr>
          <a:xfrm>
            <a:off x="4499992" y="1844824"/>
            <a:ext cx="1944216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>
                <a:solidFill>
                  <a:srgbClr val="002060"/>
                </a:solidFill>
              </a:rPr>
              <a:t>Postępować z zachowaniem należytej staranności, art.11</a:t>
            </a:r>
          </a:p>
        </p:txBody>
      </p:sp>
      <p:sp>
        <p:nvSpPr>
          <p:cNvPr id="7" name="Elipsa 6"/>
          <p:cNvSpPr/>
          <p:nvPr/>
        </p:nvSpPr>
        <p:spPr>
          <a:xfrm>
            <a:off x="6804248" y="1772816"/>
            <a:ext cx="1800200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002060"/>
                </a:solidFill>
              </a:rPr>
              <a:t>Postępować zgodnie </a:t>
            </a:r>
            <a:br>
              <a:rPr lang="pl-PL" sz="1200" dirty="0">
                <a:solidFill>
                  <a:srgbClr val="002060"/>
                </a:solidFill>
              </a:rPr>
            </a:br>
            <a:r>
              <a:rPr lang="pl-PL" sz="1200" dirty="0">
                <a:solidFill>
                  <a:srgbClr val="002060"/>
                </a:solidFill>
              </a:rPr>
              <a:t>z posiadanymi kwalifikacjami, art. 12</a:t>
            </a:r>
          </a:p>
        </p:txBody>
      </p:sp>
      <p:sp>
        <p:nvSpPr>
          <p:cNvPr id="8" name="Elipsa 7"/>
          <p:cNvSpPr/>
          <p:nvPr/>
        </p:nvSpPr>
        <p:spPr>
          <a:xfrm>
            <a:off x="467544" y="3501008"/>
            <a:ext cx="2088232" cy="15121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>
                <a:solidFill>
                  <a:srgbClr val="002060"/>
                </a:solidFill>
              </a:rPr>
              <a:t>Postępować zgodnie z zasadami etyki zawodowej, art.11</a:t>
            </a:r>
          </a:p>
        </p:txBody>
      </p:sp>
      <p:sp>
        <p:nvSpPr>
          <p:cNvPr id="9" name="Elipsa 8"/>
          <p:cNvSpPr/>
          <p:nvPr/>
        </p:nvSpPr>
        <p:spPr>
          <a:xfrm>
            <a:off x="2771800" y="3356992"/>
            <a:ext cx="2016224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002060"/>
                </a:solidFill>
              </a:rPr>
              <a:t>Postępować z poszanowaniem praw pacjenta i dbałością o jego bezpieczeństwa, art.11</a:t>
            </a:r>
          </a:p>
        </p:txBody>
      </p:sp>
      <p:sp>
        <p:nvSpPr>
          <p:cNvPr id="10" name="Elipsa 9"/>
          <p:cNvSpPr/>
          <p:nvPr/>
        </p:nvSpPr>
        <p:spPr>
          <a:xfrm>
            <a:off x="5076056" y="3284984"/>
            <a:ext cx="3384376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002060"/>
                </a:solidFill>
              </a:rPr>
              <a:t>Prowadzenia i udostępniania dokumentacji medycznej na zasadach określonych w ustawie z dnia 6 listopada 2008r. o prawach pacjenta i Rzeczniku Praw Pacjenta,  art.18</a:t>
            </a:r>
          </a:p>
        </p:txBody>
      </p:sp>
      <p:sp>
        <p:nvSpPr>
          <p:cNvPr id="11" name="Elipsa 10"/>
          <p:cNvSpPr/>
          <p:nvPr/>
        </p:nvSpPr>
        <p:spPr>
          <a:xfrm>
            <a:off x="395536" y="5085184"/>
            <a:ext cx="2592288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FF0000"/>
                </a:solidFill>
              </a:rPr>
              <a:t>Wykonania pisemnego zlecenia lekarskiego w dokumentacji medycznej, art. 15</a:t>
            </a:r>
          </a:p>
        </p:txBody>
      </p:sp>
      <p:sp>
        <p:nvSpPr>
          <p:cNvPr id="12" name="Elipsa 11"/>
          <p:cNvSpPr/>
          <p:nvPr/>
        </p:nvSpPr>
        <p:spPr>
          <a:xfrm>
            <a:off x="3563888" y="5013176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002060"/>
                </a:solidFill>
              </a:rPr>
              <a:t>Informowania pacjenta i zachowania tajemnicy, art. 17</a:t>
            </a:r>
            <a:endParaRPr lang="pl-PL" sz="1200" dirty="0"/>
          </a:p>
        </p:txBody>
      </p:sp>
      <p:sp>
        <p:nvSpPr>
          <p:cNvPr id="13" name="Elipsa 12"/>
          <p:cNvSpPr/>
          <p:nvPr/>
        </p:nvSpPr>
        <p:spPr>
          <a:xfrm>
            <a:off x="6444208" y="5301208"/>
            <a:ext cx="2376264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200" dirty="0">
                <a:solidFill>
                  <a:srgbClr val="002060"/>
                </a:solidFill>
              </a:rPr>
              <a:t>Udzielania pomocy w stanach nagłego zagrożenia zdrowotnego, art.12</a:t>
            </a:r>
            <a:endParaRPr lang="pl-PL" sz="1200" dirty="0"/>
          </a:p>
        </p:txBody>
      </p:sp>
      <p:sp>
        <p:nvSpPr>
          <p:cNvPr id="14" name="Strzałka w prawo 13"/>
          <p:cNvSpPr/>
          <p:nvPr/>
        </p:nvSpPr>
        <p:spPr>
          <a:xfrm>
            <a:off x="2195736" y="2060848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4283968" y="1988840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6516216" y="213285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2339752" y="342900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 flipV="1">
            <a:off x="4860032" y="3284984"/>
            <a:ext cx="576064" cy="144016"/>
          </a:xfrm>
          <a:prstGeom prst="rightArrow">
            <a:avLst>
              <a:gd name="adj1" fmla="val 50000"/>
              <a:gd name="adj2" fmla="val 59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2555776" y="5157192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6156176" y="537321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8244408" y="3140968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8388424" y="4869160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1331640" y="314096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>
            <a:off x="539552" y="486916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/>
              <a:t>Podstawowe zasady wykonywania zawodu; ochrona prawna podczas wykonywania zawodu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2800" dirty="0">
                <a:solidFill>
                  <a:srgbClr val="FF0000"/>
                </a:solidFill>
              </a:rPr>
              <a:t>mają charakter obligatoryjny </a:t>
            </a:r>
            <a:r>
              <a:rPr lang="pl-PL" sz="2800" dirty="0"/>
              <a:t>tzn., że na osobach wykonujących te zawody ciąży prawny obowiązek ich stosowania</a:t>
            </a:r>
          </a:p>
          <a:p>
            <a:pPr lvl="0"/>
            <a:r>
              <a:rPr lang="pl-PL" sz="2800" dirty="0">
                <a:solidFill>
                  <a:srgbClr val="FF0000"/>
                </a:solidFill>
              </a:rPr>
              <a:t>są one powszechn</a:t>
            </a:r>
            <a:r>
              <a:rPr lang="pl-PL" sz="2800" dirty="0"/>
              <a:t>e – dotyczą wszystkich osób wykonujących te zawody niezależnie od formy wykonywania zawodu (status pracownika, umowa cywilno-prawna, przedsiębiorca)</a:t>
            </a:r>
          </a:p>
          <a:p>
            <a:pPr lvl="0"/>
            <a:r>
              <a:rPr lang="pl-PL" sz="2800" dirty="0">
                <a:solidFill>
                  <a:srgbClr val="FF0000"/>
                </a:solidFill>
              </a:rPr>
              <a:t>mają charakter nadrzędny </a:t>
            </a:r>
            <a:r>
              <a:rPr lang="pl-PL" sz="2800" dirty="0"/>
              <a:t>nad postanowieniami aktów wewnętrznych regulujących funkcjonowanie podmiotów będących miejscem wykonywania zawodu pielęgniarki/położnej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/>
              <a:t>Podstawowe zasady wykonywania zawodu; ochrona prawna podczas wykonywania zawodu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6390040"/>
              </p:ext>
            </p:extLst>
          </p:nvPr>
        </p:nvGraphicFramePr>
        <p:xfrm>
          <a:off x="301625" y="1527174"/>
          <a:ext cx="8504238" cy="492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20B0C9-AED9-4DDE-8319-731C5C3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Pielęgniarka ,położna ma prawo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7439F5-4606-49FA-BE80-E67CDDC421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="" xmlns:a16="http://schemas.microsoft.com/office/drawing/2014/main" id="{6942578C-C35B-4DC6-AE5B-525E706E32EF}"/>
              </a:ext>
            </a:extLst>
          </p:cNvPr>
          <p:cNvSpPr/>
          <p:nvPr/>
        </p:nvSpPr>
        <p:spPr>
          <a:xfrm>
            <a:off x="3419872" y="4814271"/>
            <a:ext cx="2520280" cy="15544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wglądu do dokumentacji medycznej pacjenta art.13</a:t>
            </a:r>
          </a:p>
        </p:txBody>
      </p:sp>
      <p:sp>
        <p:nvSpPr>
          <p:cNvPr id="6" name="Owal 5">
            <a:extLst>
              <a:ext uri="{FF2B5EF4-FFF2-40B4-BE49-F238E27FC236}">
                <a16:creationId xmlns="" xmlns:a16="http://schemas.microsoft.com/office/drawing/2014/main" id="{A0505077-228A-4485-A273-F814554439BE}"/>
              </a:ext>
            </a:extLst>
          </p:cNvPr>
          <p:cNvSpPr/>
          <p:nvPr/>
        </p:nvSpPr>
        <p:spPr>
          <a:xfrm>
            <a:off x="3900602" y="1515848"/>
            <a:ext cx="4680520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do uzyskania od lekarza pełnej informacji o stanie zdrowia pacjenta, rozpoznaniu, proponowanych metodach diagnostycznych, leczniczych, rehabilitacyjnych, zapobiegawczych i dających się przewidzieć następstwach podejmowanych działań,</a:t>
            </a:r>
          </a:p>
        </p:txBody>
      </p:sp>
      <p:sp>
        <p:nvSpPr>
          <p:cNvPr id="7" name="Owal 6">
            <a:extLst>
              <a:ext uri="{FF2B5EF4-FFF2-40B4-BE49-F238E27FC236}">
                <a16:creationId xmlns="" xmlns:a16="http://schemas.microsoft.com/office/drawing/2014/main" id="{0661459E-8103-4233-A742-0B17B0058D08}"/>
              </a:ext>
            </a:extLst>
          </p:cNvPr>
          <p:cNvSpPr/>
          <p:nvPr/>
        </p:nvSpPr>
        <p:spPr>
          <a:xfrm>
            <a:off x="228194" y="3585759"/>
            <a:ext cx="3672408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do uzyskania pełnej informacji o celowości, planowanym przebiegu i dających się przewidzieć skutkach eksperymentu medycznego, w którym mają uczestniczyć art.14</a:t>
            </a:r>
          </a:p>
        </p:txBody>
      </p:sp>
      <p:sp>
        <p:nvSpPr>
          <p:cNvPr id="8" name="Owal 7">
            <a:extLst>
              <a:ext uri="{FF2B5EF4-FFF2-40B4-BE49-F238E27FC236}">
                <a16:creationId xmlns="" xmlns:a16="http://schemas.microsoft.com/office/drawing/2014/main" id="{66994BC5-0E90-412F-8B31-6C71EA5C1309}"/>
              </a:ext>
            </a:extLst>
          </p:cNvPr>
          <p:cNvSpPr/>
          <p:nvPr/>
        </p:nvSpPr>
        <p:spPr>
          <a:xfrm>
            <a:off x="5185931" y="3385660"/>
            <a:ext cx="3672408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domagać się od lekarza, który wydał zlecenie, by uzasadnił potrzebę jego wykonania art.15</a:t>
            </a:r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66B793CB-D68C-4A20-B117-CAC46B238924}"/>
              </a:ext>
            </a:extLst>
          </p:cNvPr>
          <p:cNvSpPr/>
          <p:nvPr/>
        </p:nvSpPr>
        <p:spPr>
          <a:xfrm>
            <a:off x="249085" y="1431676"/>
            <a:ext cx="3052940" cy="20219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do samodzielnego orzekania o rodzaju i zakresie świadczeń opiekuńczo-pielęgnacyjnych wykonywanych na rzecz pacjenta niezdolnego do samodzielnej egzystencji i samoopieki art.15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922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1B28CA-B2C3-4E32-A751-AB08F0FF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 uprawnienia pielęgniarek i położnych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C09AE3-76AE-43DE-AF0B-DC759AC867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samodzielne ordynowanie leków i wyrobów medycznych; wystawianie recept – art. 15a ust.1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wystawiania recept w ramach kontynuacji leczenia na zlecenie lekarza – art. 15a, ust.2 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wystawiać skierowania na wykonanie określonych badań diagnostycznych, w tym medycznej diagnostyki laboratoryjnej – art. 15a, ust.6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Zasady wystawiania recept i zleceń - art.15b. </a:t>
            </a:r>
          </a:p>
        </p:txBody>
      </p:sp>
    </p:spTree>
    <p:extLst>
      <p:ext uri="{BB962C8B-B14F-4D97-AF65-F5344CB8AC3E}">
        <p14:creationId xmlns:p14="http://schemas.microsoft.com/office/powerpoint/2010/main" val="14856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5AD8AC-DB68-45A8-8369-F3132AD2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673E27-115F-4107-89B2-2E0E6FBF95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Art.11 ust.2 ustawy o zawodach</a:t>
            </a: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Pielęgniarka i położna podczas i w związku z wykonywaniem czynności polegających na udzielaniu świadczeń zdrowotnych, o których mowa w art.4ust.1 pkt 1-5 i art.5 ust.1 pkt 1-9, korzystają z ochrony przewidzianej dla funkcjonariuszy publicznych na zasadach określonych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ustawie z dnia 6 czerwca 1997r.-Kodeks karny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(Dz. U. Nr 88,poz.553,zpóźn.zm.).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726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880A20-9FC5-4C56-A808-5F2F7DD8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Pielęgniarka, położna ma obowiązek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37BF0F2-0B02-486D-A49C-82C7760B1D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poinformować okręgową radę pielęgniarek i położnych, właściwą ze względu na miejsce wykonywania zawodu, o rozwiązaniu albo wygaśnięciu umowy, w terminie 14 dni od dnia rozwiązania albo wygaśnięcia umowy, art. 19 ust.3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odbyć przeszkolenie po okresie niewykonywania zawodu, art.  26. 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Pielęgniarka lub położna, które zamierzają zaprzestać wykonywania zawodu przez czas określony, zgłaszają to niezwłocznie właściwej okręgowej radzie pielęgniarek i położnych, z podaniem przewidywanego okresu niewykonywania zawodu, art. 26a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niezwłocznego zawiadomienia właściwej okręgowej rady pielęgniarek i położnych o wszelkich zmianach danych zawartych w rejestrach , jednak nie później niż w terminie 14 dni od dnia ich powstania, art.  46. 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9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Ustalenie niezdolności do wykonywania zawodu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Art.  27. jeżeli istnieje uzasadnione podejrzenie całkowitej albo częściowej niezdolności pielęgniarki lub położnej do wykonywania zawodu, spowodowanej jej stanem zdrowia, okręgowa rada pielęgniarek i położnych powołuje komisję lekarską złożoną ze specjalistów odpowiednich dziedzin medycyny, która wydaje orzeczenie w przedmiocie niezdolności pielęgniarki lub położnej do wykonywania zawodu.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Pielęgniarka lub położna, których sprawa dotyczy, są obowiązane do stawienia się przed komisją.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Okręgowa rada pielęgniarek i położnych, na podstawie orzeczenia komisji, podejmuje uchwałę o zawieszeniu prawa wykonywania zawodu na okres trwania niezdolności do wykonywania zawodu albo o ograniczeniu wykonywania określonych czynności zawodowych na okres trwania niezdolności do wykonywania zawodu.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8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8A90DE80-3624-45A0-B05C-FB7C2499C6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188640"/>
            <a:ext cx="8712968" cy="6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0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E8462C-7539-4E27-A118-481F74F8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1C53D7D-BFE9-455E-A871-BB994D7A46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Pielęgniarka lub położna, których sprawa dotyczy, są uprawnione do uczestnictwa, z prawem zabrania głosu,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posiedzeniu okręgowej rady pielęgniarek i położnych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czasie rozpatrywania ich sprawy.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Jeżeli pielęgniarka lub położna odmawia poddania się badaniu przez komisję lub jeżeli okręgowa rada pielęgniarek i położnych na podstawie wyników postępowania wyjaśniającego uzna, że dalsze wykonywanie zawodu lub ściśle określonych czynności zawodowych ze względu na stan zdrowia pielęgniarki lub położnej nie jest możliwe - okręgowa rada pielęgniarek i położnych podejmuje uchwałę o zawieszeniu prawa wykonywania zawodu albo o ograniczeniu wykonywania określonych czynności zawodowych.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8633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D8866C3-8446-461F-BA48-CBDC8927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C0AD719-5AE5-4623-B74A-9EB405D63D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postępowanie jest poufne i odbywa się z zachowaniem przepisów ustawy z dnia 29 sierpnia 1997 r. o ochronie danych osobowych (Dz. U. z 2016 r. poz. 922).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Minister właściwy do spraw zdrowia, po zasięgnięciu opinii Naczelnej Rady Pielęgniarek i Położnych, określi, w drodze rozporządzenia, skład komisji, tryb orzekania o niezdolności do wykonywania zawodu oraz szczegółowy sposób i tryb postępowania w sprawach zawieszania prawa wykonywania zawodu albo ograniczenia wykonywania określonych czynności zawodowych, mając na względzie zapewnienie prawidłowego wykonywania zawodu oraz ochronę praw osób, wobec których wszczęto postępowanie.</a:t>
            </a:r>
          </a:p>
        </p:txBody>
      </p:sp>
    </p:spTree>
    <p:extLst>
      <p:ext uri="{BB962C8B-B14F-4D97-AF65-F5344CB8AC3E}">
        <p14:creationId xmlns:p14="http://schemas.microsoft.com/office/powerpoint/2010/main" val="1899362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8694FCA-EFB8-4B9D-B150-AD33EE7C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wykonywania zawodu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6B38B4-2BF6-406F-807A-F9CB08F30E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Prawo wykonywania zawodu albo ograniczone prawo wykonywania zawodu stwierdza, na wniosek osoby zainteresowanej, okręgowa rada pielęgniarek i położnych, właściwa ze względu na miejsce przyszłego wykonywania zawodu.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Prawo wykonywania zawodu pielęgniarki przysługuje osobie: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posiadającej świadectwo lub dyplom ukończenia polskiej szkoły pielęgniarskiej bądź uzyskane w innym państwie niż państwo członkowskie Unii Europejskiej świadectwo lub dyplom, pod warunkiem że dyplom lub świadectwo zostały uznane w Rzeczypospolitej Polskiej za równorzędne ze świadectwem ukończenia szkoły pielęgniarskiej lub dyplomem, zgodnie z odrębnymi przepisami, oraz że spełniają minimalne wymogi kształcenia określone w przepisach prawa Unii Europejskiej;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posiadającej pełną zdolność do czynności prawnych;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której stan zdrowia pozwala na wykonywanie zawodu pielęgniarki;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która wykazuje nienaganną postawę etyczną.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533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52EBA8-BE77-42D2-AA81-51F4402E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38722DA-DB30-4598-ADB7-8F4D200C83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Prawo wykonywania zawodu albo ograniczone prawo wykonywania zawodu wygasa w przypadku: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śmierci;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zrzeczenia się prawa wykonywania zawodu;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utraty prawa wykonywania zawodu w wyniku prawomocnego orzeczenia przez sąd pielęgniarek i położnych lub orzeczonego przez sąd środka karnego polegającego na zakazie wykonywania zawodu;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utraty obywatelstwa polskiego, obywatelstwa państwa członkowskiego Unii Europejskiej albo cofnięcia zezwolenia na pobyt stały;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cofnięcia statusu rezydenta długoterminowego Unii Europejskiej w rozumieniu przepisów ustawy z dnia 12 grudnia 2013 r. o cudzoziemcach;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utraty pełnej zdolności do czynności prawnych;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upływu czasu, na jaki zostało przyznane.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Wpis do rejestru pielęgniarek lub rejestru położnych – dokonywanie wpisów i uzupełnianie danych oraz wydawanie zaświadczeń</a:t>
            </a:r>
          </a:p>
        </p:txBody>
      </p:sp>
    </p:spTree>
    <p:extLst>
      <p:ext uri="{BB962C8B-B14F-4D97-AF65-F5344CB8AC3E}">
        <p14:creationId xmlns:p14="http://schemas.microsoft.com/office/powerpoint/2010/main" val="1473610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59D80F-6A50-40BD-A0B5-4212D9D0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zawodowe i podyplomowe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8444420-B312-438B-8AF8-B52024DE56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Pielęgniarka uzyskuje kwalifikacje zawodowe po ukończeniu szkoły pielęgniarskiej.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Szkołą pielęgniarską jest uczelnia prowadząca kształcenie na kierunku pielęgniarstwo na poziomie: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studiów pierwszego stopnia;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studiów drugiego stopnia. (analogicznie położna)</a:t>
            </a: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Kształcenie trwa 3 lata (4600 godzin) w tym kształcenie praktyczne ½ wymiaru godzin a kształcenie teoretyczne co najmniej 1/3 wymiaru na podstawie standardu kształcenia zawartego w rozporządzeniu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MNiSzW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po uzyskaniu akredytacji Krajowej Komisji Akredytacyjnej Szkół Pielęgniarek i Położny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10400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5E58C6-303D-40BD-A888-5796108F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CAFE3EC-C962-4C91-AC2E-49AF66CFEF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Obowiązek stałego aktualizowania wiedzy i umiejętności zawodowych oraz prawo do doskonalenia zawodowego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różnych rodzajach kształcenia podyplomowego.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Kształcenie podyplomowe – rodzaje: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szkolenie specjalizacyjne, zwane dalej "specjalizacją";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kurs kwalifikacyjny;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kurs specjalistyczny;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kurs dokształcający.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Kształcenie podyplomowe jest prowadzone w systemie stacjonarnym i niestacjonarnym. </a:t>
            </a:r>
          </a:p>
        </p:txBody>
      </p:sp>
    </p:spTree>
    <p:extLst>
      <p:ext uri="{BB962C8B-B14F-4D97-AF65-F5344CB8AC3E}">
        <p14:creationId xmlns:p14="http://schemas.microsoft.com/office/powerpoint/2010/main" val="4081629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5F0C1E-530A-4170-9A08-162E206E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615C00C-A35E-4E41-B424-64AE758176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Art.  62.  Zwolnienie od pracy, urlop szkoleniowy i inne świadczenia przysługujące w razie podjęcia kształcenia podyplomowego na podstawie skierowania wydanego przez pracodawcę.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Art.  63.  Bezpłatny urlop i zwolnienie od pracy w razie podjęcia kształcenia podyplomowego bez skierowania wydanego przez pracodawcę.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Art.  64. Umowa w sprawie kształcenia podyplomowego; obowiązek zwrotu kosztów kształcenia.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Art.  65.  Urlop szkoleniowy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466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5EC391-C5A5-49DB-A6A7-D39581D6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Przepisy karne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E0B024-22FC-48DE-82C5-725BC18B1C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 84.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Kto bez wymaganego prawa wykonywania zawodu udziela świadczeń zdrowotnych określonych w art. 4 ust. 1 pkt 1-6 lub art. 5 ust. 1 pkt 1-9, 11 i 12, podlega karze grzywny.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 85.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Jeżeli sprawca czynu określonego w art. 84 działa w celu osiągnięcia korzyści majątkowej lub wprowadza w błąd, co do posiadania takiego prawa, podlega grzywnie, karze ograniczenia wolności albo pozbawienia wolności do roku.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 86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Kto zatrudnia do udzielania świadczeń zdrowotnych określonych w art. 4 ust. 1 pkt 1-6 lub art. 5 ust. 1 pkt 1-9, 11 i 12 osobę nieposiadającą prawa wykonywania zawodu wymaganego do udzielenia tych świadczeń, podlega grzywnie albo karze ograniczenia wolności.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 87.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Postępowanie w sprawach o czyn określony w art. 84 toczy się według przepisów ustawy z dnia 24 sierpnia 2001 r. - Kodeks postępowania w sprawach o wykroczenia (Dz. U. z 2016 r. poz. 1713, z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1425432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Akty wykonawcze do ustawy o zawodach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14 czerwca 2012 r. w sprawie szczegółowych warunków prowadzenia studiów dla pielęgniarek i położnych, które posiadają świadectwo dojrzałości i ukończyły liceum medyczne lub szkołę policealną albo szkołę pomaturalną, kształcącą w zawodzie pielęgniarki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położnej (Dz.U. 2012, poz.770);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9 lipca 2012 r.  w  sprawie szczegółowego zakresu znajomości języka polskiego w mowie i w piśmie, niezbędnego do wykonywania zawodów pielęgniarki i położnej (Dz.U. 2012, poz.817)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20 sierpnia 2012 r. w sprawie szczegółowych wymagań dotyczących kształcenia pielęgniarek i położnych (Dz.U. 2012, poz. 970)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26 września 2012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r.w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sprawie składu komisji, trybu orzekania o niezdolności do wykonywania zawodu pielęgniarki lub położnej oraz szczegółowego sposobu i trybu postępowania w sprawach zawieszania prawa wykonywania zawodu albo ograniczenia wykonywania określonych czynności zawodowych (Dz.U. 2012, poz.1106 )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F08E7B-3BC0-4157-B503-91E1BDD3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5133858-7DAB-40C6-A4C4-BA651525BB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29 listopada 2012 r. w sprawie Krajowej Rady Akredytacyjnej Szkół Pielęgniarek i Położnych (Dz.U. 2012,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poz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1441)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4 lutego 2013 r. w sprawie wzorów dokumentów o prawie wykonywania zawodu pielęgniarki lub położnej (Dz.U. 2013, poz. 222)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12 grudnia 2013 r. w sprawie wykazu dziedzin pielęgniarstwa oraz dziedzin mających zastosowanie w ochronie zdrowia, w których może być prowadzona specjalizacja i kursy kwalifikacyjne (Dz.U. 2013, poz. 1562 )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30 września 2016 r. w sprawie kształcenia podyplomowego pielęgniarek i położnych (Dz.U. 2016, poz. 1761)</a:t>
            </a:r>
          </a:p>
        </p:txBody>
      </p:sp>
    </p:spTree>
    <p:extLst>
      <p:ext uri="{BB962C8B-B14F-4D97-AF65-F5344CB8AC3E}">
        <p14:creationId xmlns:p14="http://schemas.microsoft.com/office/powerpoint/2010/main" val="352618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01310F15-8C17-4E0E-A979-AA192DD78C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849694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3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D123A3-4B89-48BF-811E-FC9F0040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DFBCCA2-55B3-468F-BD63-18D5F2A448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25 października 2016 r. w sprawie stażu adaptacyjnego dla cudzoziemców ubiegających się o przyznanie prawa wykonywania zawodu pielęgniarki lub położnej (Dz.U. 2016, poz. 1792)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28 lutego 2017 r. w sprawie rodzaju i zakresu świadczeń zapobiegawczych, diagnostycznych, leczniczych i rehabilitacyjnych udzielanych przez pielęgniarkę albo położną samodzielnie bez zlecenia lekarskiego (Dz.U. 2017, poz. 497)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28 października 2015 r. w sprawie recept wystawianych przez pielęgniarki i położne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Dz.U. 2017, poz. 1589 )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18 stycznia 2018 r. w sprawie wykazu substancji czynnych zawartych w lekach, środków spożywczych specjalnego przeznaczenia żywieniowego i wyrobów medycznych ordynowanych przez pielęgniarki i położne oraz wykazu badań diagnostycznych, na które mają prawo wystawiać skierowania pielęgniarki i położne (Dz.U. 2018, poz. 299)</a:t>
            </a:r>
          </a:p>
        </p:txBody>
      </p:sp>
    </p:spTree>
    <p:extLst>
      <p:ext uri="{BB962C8B-B14F-4D97-AF65-F5344CB8AC3E}">
        <p14:creationId xmlns:p14="http://schemas.microsoft.com/office/powerpoint/2010/main" val="3327750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Podstawy prawne wykonywania zawodów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Ustawa z dnia 1 lipca 2011r.  o samorządzie pielęgniarek i położnych (Dz. U. Nr 174, poz. 1038 ze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Reguluje zasady funkcjonowania samorządu zawodowego,</a:t>
            </a:r>
          </a:p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Określa prawa i obowiązki członków samorządu,</a:t>
            </a:r>
          </a:p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Określa zasady prowadzenia rejestrów pielęgniarek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położnych,</a:t>
            </a:r>
          </a:p>
          <a:p>
            <a:pPr lvl="0"/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Reguluje odpowiedzialność zawodową pielęgniarek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położnych.</a:t>
            </a:r>
          </a:p>
          <a:p>
            <a:pPr lvl="0"/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Ustala kary jakie może orzec sąd pielęgniarek i położnych,</a:t>
            </a:r>
          </a:p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Wskazuje na tryb postępowania, procedury odwoławcze oraz zasady prowadzenia rejestru ukaranych pielęgniarek i położnych.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A708A4-9AC2-4DF2-B11D-A61B3D34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pl-PL" sz="2400" dirty="0"/>
              <a:t>Zadania i cechy samorządu; obowiązek przynależności do samorządu; jednostki organizacyjne samorządu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B29DFBB-DA3B-489B-8961-FBF301D329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(Art.  2.)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Samorząd zawodowy pielęgniarek i położnych reprezentuje osoby wykonujące zawody pielęgniarki i położnej oraz sprawuje pieczę nad należytym wykonywaniem tych zawodów w granicach interesu publicznego i dla jego ochrony. </a:t>
            </a:r>
          </a:p>
          <a:p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Samorząd jest niezależny w wykonywaniu swoich zadań i podlega tylko przepisom prawa.</a:t>
            </a:r>
          </a:p>
          <a:p>
            <a:pPr marL="0" indent="0">
              <a:buNone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Przynależność pielęgniarek i położnych do samorządu jest obowiązkowa.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Jednostkami organizacyjnymi samorządu posiadającymi osobowość prawną są: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Naczelna Izba Pielęgniarek i Położnych, 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okręgowe izby pielęgniarek i położnych,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64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C114BC7-317E-407C-A7BF-46FA65CA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pl-PL" dirty="0"/>
              <a:t>Zadaniami samorządu są w szczególności: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AF7E2F-7998-4E30-84D5-2168FE4206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0235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sprawowanie pieczy nad należytym wykonywaniem zawodów;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ustalanie i upowszechnianie zasad etyki zawodowej oraz sprawowanie nadzoru nad ich przestrzeganiem;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ustalanie standardów zawodowych i standardów kwalifikacji zawodowych obowiązujących na poszczególnych stanowiskach pracy;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współdziałanie w ustalaniu kierunków rozwoju pielęgniarstwa i położnictwa;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integrowanie środowiska pielęgniarek i położnych;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obrona godności zawodowej;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reprezentowanie i ochrona zawodów;</a:t>
            </a:r>
          </a:p>
          <a:p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zajmowanie stanowiska w sprawach stanu zdrowia społeczeństwa, polityki zdrowotnej państwa oraz organizacji ochrony zdrowia;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edukacja zdrowotna i promocja zdrowia.</a:t>
            </a:r>
          </a:p>
        </p:txBody>
      </p:sp>
    </p:spTree>
    <p:extLst>
      <p:ext uri="{BB962C8B-B14F-4D97-AF65-F5344CB8AC3E}">
        <p14:creationId xmlns:p14="http://schemas.microsoft.com/office/powerpoint/2010/main" val="412807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A59D22-7529-48AF-9ED0-79B0CD88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Samorząd wykonuje swoje zadania w szczególności przez: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A17F11F-78A9-4951-87DF-6FC2B2CB71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55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stwierdzanie i przyznawanie prawa wykonywania zawodu;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prowadzenie rejestrów na podstawie ustawy z dnia 15 kwietnia 2011 r. o działalności leczniczej oraz ustawy z dnia 15 lipca 2011 r. o zawodach pielęgniarki i położnej (Dz. U. Nr 174, poz. 1039);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przechowywanie i udostępnianie dokumentacji medycznej w przypadku, o którym mowa w art. 30a ust. 3 pkt 3 ustawy z dnia 6 listopada 2008 r. o prawach pacjenta i Rzeczniku Praw Pacjenta (Dz. U. z 2016 r. poz. 186, 823, 960 i 1070 oraz z 2017 r. poz. 836);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opiniowanie i przedstawianie wniosków w sprawie warunków wykonywania zawodów;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opiniowanie warunków pracy i płacy pielęgniarek i położnych;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opiniowanie i wnioskowanie w sprawach kształcenia zawodowego;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prowadzenie kształcenia podyplomowego pielęgniarek i położnych;</a:t>
            </a:r>
          </a:p>
          <a:p>
            <a:pPr marL="0" indent="0">
              <a:buNone/>
            </a:pPr>
            <a:r>
              <a:rPr lang="pl-PL" sz="4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286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D5FE02-5000-4797-A7C1-6DDEBC80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56F8131-D015-4B08-9C7D-0919E7EEB9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przewodniczenie i uczestnictwo jego przedstawicieli w komisjach konkursowych na kierownicze stanowiska pielęgniarskie lub położnicze oraz na inne stanowiska kierownicze w podmiotach leczniczych, o ile odrębne przepisy przewidują taki obowiązek;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opiniowanie projektów aktów normatywnych w zakresie dotyczącym ochrony zdrowia i zasad organizacji opieki zdrowotnej;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opiniowanie programów kształcenia zawodowego;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orzekanie w zakresie odpowiedzialności zawodowej;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prowadzenie działalności edukacyjnej, naukowej lub badawczej;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udzielanie informacji na temat uznawania kwalifikacji zawodowych, uregulowań prawnych dotyczących ochrony zdrowia, ubezpieczeń społecznych oraz zasad etyki zawodowej w zakresie niezbędnym do wykonywania zawodu;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współpracę z towarzystwami naukowymi, szkołami wyższymi i jednostkami badawczo-rozwojowymi w kraju i za granicą;</a:t>
            </a:r>
          </a:p>
          <a:p>
            <a:pPr marL="0" indent="0">
              <a:buNone/>
            </a:pPr>
            <a:endParaRPr lang="pl-PL" sz="49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1529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478435E-CC87-4C12-96F2-60F4D33A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48CA867-78F2-4BD0-B564-FADC518280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współpracę z organami administracji publicznej, samorządami i organizacjami pielęgniarek i położnych za granicą oraz samorządem innych zawodów medycznych w kraju;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organizowanie i prowadzenie instytucji samopomocowych i innych form pomocy materialnej dla pielęgniarek i położnych;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zarządzanie majątkiem własnym;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prowadzenie działalności wydawniczej;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uznawanie kwalifikacji pielęgniarek i położnych będących obywatelami państw członkowskich Unii Europejskiej, zamierzających wykonywać zawód pielęgniarki lub położnej na terytorium Rzeczypospolitej Polskiej;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wykonywanie innych zadań określonych w odrębnych przepisach.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458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12D386-2521-4F0D-A70D-D4CBE508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Członkowie samorządu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8CFB3A1-17E9-43DE-9DB7-F38D22B1B7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Członkami samorządu są pielęgniarki i położne, które mają stwierdzone lub przyznane prawo wykonywania zawodu i są wpisane do rejestru prowadzonego przez właściwą ze względu na miejsce wykonywania zawodu okręgową radę.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Okręgową izbę tworzą pielęgniarki i położne wpisane do rejestru pielęgniarek i położnych prowadzonego przez okręgową radę.</a:t>
            </a:r>
          </a:p>
        </p:txBody>
      </p:sp>
    </p:spTree>
    <p:extLst>
      <p:ext uri="{BB962C8B-B14F-4D97-AF65-F5344CB8AC3E}">
        <p14:creationId xmlns:p14="http://schemas.microsoft.com/office/powerpoint/2010/main" val="1194545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36ABFC-3608-44D9-9749-024309B4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Prawa i obowiązki członków samorządu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9871A3-0599-43EA-BDF5-76E8F6570C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Członkowie samorządu mają prawo: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wybierać i być wybierani do organów izb, z zastrzeżeniem art. 12 oraz art. 13 ust. 2-4;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korzystać z pomocy izb w zakresie podnoszenia kwalifikacji zawodowych oraz ochrony właściwych warunków wykonywania zawodu;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korzystać z ochrony i pomocy prawnej izb;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korzystać z innych świadczeń izb i działalności samopomocowej.</a:t>
            </a:r>
          </a:p>
        </p:txBody>
      </p:sp>
    </p:spTree>
    <p:extLst>
      <p:ext uri="{BB962C8B-B14F-4D97-AF65-F5344CB8AC3E}">
        <p14:creationId xmlns:p14="http://schemas.microsoft.com/office/powerpoint/2010/main" val="3858678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DBA72B-8C5D-4BCC-85C7-A2F7769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0B246A8-A802-46A6-BF5F-7E3577C077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Członkowie samorządu są obowiązani: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postępować zgodnie z zasadami etyki zawodowej oraz zasadami wykonywania zawodu określonymi w ustawie z dnia 15 lipca 2011 r. o zawodach pielęgniarki i położnej;</a:t>
            </a:r>
          </a:p>
          <a:p>
            <a:pPr marL="0" indent="0">
              <a:buNone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sumiennie wykonywać obowiązki zawodowe;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przestrzegać uchwał organów izb;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regularnie opłacać składkę członkowską;</a:t>
            </a:r>
          </a:p>
          <a:p>
            <a:pPr marL="0" indent="0">
              <a:buNone/>
            </a:pP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aktualizować dane w rejestrze pielęgniarek i rejestrze położnych.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787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02BC8F-FCC0-4C6A-A1B1-F3817CCC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Źródła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58DA59-7972-4838-A054-14918012D6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Źródłami powszechnie obowiązującego prawa Rzeczypospolitej Polskiej są: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Konstytucja,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ustawy,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ratyfikowane umowy międzynarodowe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rozporządzenia.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Akty prawa miejscowego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wydawane bądź to przez organy samorządu terytorialnego, bądź przez terenowe organy administracji rządowej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są prawem w RP ale obowiązujące ale tylko na obszarze działania organu, który dany akt prawny ustanowił,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mają one moc obowiązującą wobec wszystkich osób zamieszkujących daną jednostkę terytorialną,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90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297B03-7933-471B-A312-2135C53E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Organy samorządu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F0147D5-ED34-4EB5-9E30-04EC7590AB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Organami Naczelnej Izby są: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Krajowy Zjazd Pielęgniarek i Położnych;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Naczelna Rada Pielęgniarek i Położnych;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Naczelna Komisja Rewizyjna;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Naczelny Sąd Pielęgniarek i Położnych;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Naczelny Rzecznik Odpowiedzialności Zawodowej.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Siedzibą Naczelnej Izby i jej organów jest miasto stołeczne Warszawa.</a:t>
            </a:r>
          </a:p>
        </p:txBody>
      </p:sp>
    </p:spTree>
    <p:extLst>
      <p:ext uri="{BB962C8B-B14F-4D97-AF65-F5344CB8AC3E}">
        <p14:creationId xmlns:p14="http://schemas.microsoft.com/office/powerpoint/2010/main" val="40225013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443A45-5248-42F9-B50B-4323A84D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F58E186-A2E3-436D-8971-EB51095BF6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Organami okręgowej izby są: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okręgowy zjazd pielęgniarek i położnych;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okręgowa rada pielęgniarek i położnych;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okręgowa komisja rewizyjna;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okręgowy sąd pielęgniarek i położnych;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okręgowy rzecznik odpowiedzialności zawodowej.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Obszar działania poszczególnych okręgowych izb, ich liczbę i siedziby ustala Naczelna Rada na wniosek właściwych okręgowych zjazdów.</a:t>
            </a:r>
          </a:p>
        </p:txBody>
      </p:sp>
    </p:spTree>
    <p:extLst>
      <p:ext uri="{BB962C8B-B14F-4D97-AF65-F5344CB8AC3E}">
        <p14:creationId xmlns:p14="http://schemas.microsoft.com/office/powerpoint/2010/main" val="1934938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2D8FFA-500B-4B73-948F-887BC7D3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pl-PL" sz="2800" dirty="0"/>
              <a:t>Krajowy Zjazd, w drodze uchwały, w szczególności: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8534C2-D372-46E5-98D9-1A78365B48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określa zasady etyki zawodowej;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zajmuje stanowisko w sprawie kierunków rozwoju pielęgniarstwa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położnictwa;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przyjmuje program działania samorządu;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określa regulaminy organów Naczelnej Izby i ramowe regulaminy organów okręgowych izb;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ustala regulamin wyborów do organów izb oraz tryb odwoływania ich członków;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ustala liczbę członków organów Naczelnej Izby i liczbę zastępców Naczelnego Rzecznika;</a:t>
            </a:r>
          </a:p>
          <a:p>
            <a:pPr marL="0" indent="0"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1199387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3A75E1-24AC-4E82-B04B-C52600EE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AD044C0-7348-44F4-86E4-96D2B7AAF7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wybiera Prezesa i pozostałych członków Naczelnej Rady, Przewodniczącego i pozostałych członków Naczelnej Komisji Rewizyjnej i Naczelnego Sądu oraz Naczelnego Rzecznika i jego zastępców;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uchwala zasady gospodarki finansowej Naczelnej Izby;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uchwala szczegółowy sposób przeprowadzania wizytacji, w tym sposób wyboru osób wykonujących czynności wizytacyjne;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rozpatruje i zatwierdza sprawozdania organów Naczelnej Izby;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określa wysokość i częstotliwość wpłat składki członkowskiej oraz zasady jej podziału;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udziela absolutorium Naczelnej Radzie.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342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334A41-F1FD-477C-89FF-708A6166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Naczelna Rada kieruje działalnością samorządu w okresie między Krajowymi Zjazdami, w szczególności: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57DD413-B9F4-4FA8-9F32-86EC087ADC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wykonuje uchwały Krajowego Zjazdu;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analizuje i opiniuje kierunki rozwoju ochrony zdrowia;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przygotowuje wnioski dotyczące zasad etyki zawodowej;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ustala standardy zawodowe i standardy kwalifikacji zawodowych obowiązujące na poszczególnych stanowiskach pracy;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określa zasady wykonywania obowiązku dotyczącego aktualizowania wiedzy i umiejętności zawodowych przez pielęgniarki i położne;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77628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0FA983-40A9-4B49-9AC5-EAA0C4A9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882EF9-D774-4248-ABAD-FB08FCD624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reprezentuje samorząd, w tym w ustalaniu warunków umów związanych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przekazywaniem przez ministra właściwego do spraw zdrowia środków finansowych na realizację zadań określonych w art. 91 ust. 1;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rozpatruje odwołania od uchwał okręgowych rad;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uchwala budżet organów Naczelnej Izby;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podejmuje uchwały w innych sprawach należących do samorządu, niezastrzeżonych dla innych organów;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ustala wzory pieczęci organów samorządu;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prowadzi Centralny Rejestr Pielęgniarek i Położnych;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opiniuje projekty aktów normatywnych dotyczących ochrony zdrowia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zasad organizacji opieki zdrowotnej oraz zawodów medycznych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5499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40DA16-7078-4416-AB46-A7CDE2BF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pl-PL" sz="2400" dirty="0"/>
              <a:t>Naczelna Komisja Rewizyjna: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83F1168-2FE6-462F-960F-199CEBB215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kontroluje działalność finansową i gospodarczą Naczelnej Rady;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przedstawia Krajowemu Zjazdowi sprawozdanie wraz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wnioskiem w sprawie absolutorium dla Naczelnej Rady;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przedstawia Naczelnej Radzie corocznie informacje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o wynikach przeprowadzonych kontroli;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sprawuje nadzór nad działalnością okręgowych komisji rewizyjnych.</a:t>
            </a:r>
          </a:p>
        </p:txBody>
      </p:sp>
    </p:spTree>
    <p:extLst>
      <p:ext uri="{BB962C8B-B14F-4D97-AF65-F5344CB8AC3E}">
        <p14:creationId xmlns:p14="http://schemas.microsoft.com/office/powerpoint/2010/main" val="3897426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51754E-F222-42FE-BE5B-2330E5C3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pl-PL" sz="2800" dirty="0"/>
              <a:t>Naczelny Sąd Pielęgniarek i Położnych: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6512CB-4A71-41E1-A2A3-8C030EA2A7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rozpoznaje sprawy z zakresu odpowiedzialności zawodowej;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rozpatruje zażalenia w przypadkach przewidzianych w ustawie;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dokonuje wyboru zastępców Przewodniczącego Naczelnego Sądu spośród członków tego Sądu;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składa Naczelnej Radzie okresowe informacje o stanie spraw z zakresu odpowiedzialności zawodowej;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składa Krajowemu Zjazdowi sprawozdanie kadencyjne;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rozpoznaje odwołania od orzeczeń okręgowych sądów;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orzeka o wznowieniu postępowania w przedmiocie odpowiedzialności zawodowej;</a:t>
            </a:r>
          </a:p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przeprowadza szkolenia dla składów okręgowych sądów.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156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CC4CAB-3A5C-4944-A968-A9D82C30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Naczelny Rzecznik Odpowiedzialności Zawodowej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4F1B50E-6705-4D9A-B461-A42E030B92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prowadzi postępowanie w sprawach odpowiedzialności zawodowej;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sprawuje nadzór nad działalnością okręgowych rzeczników;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sprawuje funkcję oskarżyciela przed sądem pielęgniarek i położnych;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rozpatruje zażalenia w przypadkach przewidzianych w ustawie;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rozpatruje skargi na przewlekłość postępowania okręgowych rzeczników;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składa Krajowemu Zjazdowi sprawozdanie ze swojej działalności;</a:t>
            </a:r>
          </a:p>
          <a:p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szkoli okręgowych rzeczników i ich zastępców w zakresie odpowiedzialności zawodowej;</a:t>
            </a: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prowadzi działalność prewencyjną w zakresie wykroczeń zawodowych </a:t>
            </a:r>
            <a:b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i postępowania sprzecznego z zasadami etyki zawodowej.</a:t>
            </a:r>
          </a:p>
        </p:txBody>
      </p:sp>
    </p:spTree>
    <p:extLst>
      <p:ext uri="{BB962C8B-B14F-4D97-AF65-F5344CB8AC3E}">
        <p14:creationId xmlns:p14="http://schemas.microsoft.com/office/powerpoint/2010/main" val="2614527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7FF73B-D557-4B41-8DA3-ECD0379C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E1F86AA-4D92-4010-965E-F2EE522693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Z tytułu sprawowanego nadzoru oraz w ramach rozpatrywania skarg na przewlekłość postępowania Naczelny Rzecznik może: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zaznajamiać się z materiałami zbieranymi w toku postępowania oraz z zamierzeniami prowadzącego postępowanie okręgowego rzecznika;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wskazywać kierunki postępowania;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składać okręgowemu zjazdowi sprawozdanie z działalności właściwego okręgowego rzecznika.</a:t>
            </a:r>
          </a:p>
        </p:txBody>
      </p:sp>
    </p:spTree>
    <p:extLst>
      <p:ext uri="{BB962C8B-B14F-4D97-AF65-F5344CB8AC3E}">
        <p14:creationId xmlns:p14="http://schemas.microsoft.com/office/powerpoint/2010/main" val="326221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Cechy charakterystyczne aktów normatywnych </a:t>
            </a:r>
            <a:br>
              <a:rPr lang="pl-PL" sz="2800" dirty="0">
                <a:solidFill>
                  <a:srgbClr val="FF0000"/>
                </a:solidFill>
                <a:latin typeface="+mn-lt"/>
              </a:rPr>
            </a:br>
            <a:endParaRPr lang="pl-P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Zawierają normy o charakterze: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powszechnym,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abstrakcyjnym,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generalnym.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			</a:t>
            </a: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Co to oznacza?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FF0000"/>
                </a:solidFill>
                <a:latin typeface="Calibri"/>
              </a:rPr>
              <a:t>Dotyczy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jakiejś określonej grupy podmiotów, organów państwa, lub też całego społeczeństwa.</a:t>
            </a:r>
          </a:p>
        </p:txBody>
      </p:sp>
      <p:sp>
        <p:nvSpPr>
          <p:cNvPr id="4" name="Strzałka w dół 3"/>
          <p:cNvSpPr/>
          <p:nvPr/>
        </p:nvSpPr>
        <p:spPr>
          <a:xfrm flipH="1">
            <a:off x="3923928" y="3573016"/>
            <a:ext cx="387350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4489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A8F355-17C7-4E6E-B2E1-09E9D49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pl-PL" sz="2800" dirty="0"/>
              <a:t>Okręgowy zjazd, w drodze uchwały, w szczególności: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C9FBE04-18C9-4DFE-ACDC-BF0F0A455F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ustala zasady gospodarki finansowej izby oraz uchwala roczny budżet;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rozpatruje i zatwierdza roczne i kadencyjne sprawozdania z działalności okręgowej rady, okręgowej komisji rewizyjnej, okręgowego sądu i okręgowego rzecznika;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ustala liczbę członków oraz szczegółową organizację, zasady i tryb działania organów izby;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wybiera przewodniczącego i pozostałych członków okręgowej rady, okręgowej komisji rewizyjnej i okręgowego sądu oraz okręgowego rzecznika i jego zastępców;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wybiera delegatów na Krajowy Zjazd;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odwołuje członków organów izby przed upływem kadencji;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udziela absolutorium ustępującej okręgowej radzie;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podejmuje uchwały w sprawach istotnych dla zawodów pielęgniarki i położnej oraz w innych sprawach objętych zakresem działania okręgowej izby.</a:t>
            </a:r>
          </a:p>
        </p:txBody>
      </p:sp>
    </p:spTree>
    <p:extLst>
      <p:ext uri="{BB962C8B-B14F-4D97-AF65-F5344CB8AC3E}">
        <p14:creationId xmlns:p14="http://schemas.microsoft.com/office/powerpoint/2010/main" val="1320176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76EACD-0571-4225-B5AF-B7E813B8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1224136"/>
          </a:xfrm>
        </p:spPr>
        <p:txBody>
          <a:bodyPr>
            <a:noAutofit/>
          </a:bodyPr>
          <a:lstStyle/>
          <a:p>
            <a:r>
              <a:rPr lang="pl-PL" sz="2400" dirty="0"/>
              <a:t>Okręgowa rada kieruje działalnością okręgowej izby i wykonuje zadania samorządu na obszarze działania izby, w szczególności: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91F65-EF77-45C4-A1DB-A5E47BA73D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wykonuje uchwały okręgowego zjazdu;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stwierdza oraz przyznaje prawo wykonywania zawodu;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prowadzi rejestr pielęgniarek i rejestr położnych;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powołuje komisje i zespoły problemowe i kieruje ich pracą;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prowadzi bieżące sprawy izby i wykonuje zadania zlecone przez Naczelną Radę;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składa roczne i kadencyjne sprawozdania z działalności oraz z wykonania budżetu przed okręgowym zjazdem;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współpracuje z terenowymi organami administracji rządowej oraz z jednostkami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4221519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491798-3257-45A9-A455-DF9A984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pl-PL" sz="2800" dirty="0"/>
              <a:t>Okręgowa komisja rewizyjna: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CB33B6-E9A9-423B-A8F5-720A56290D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kontroluje działalność finansową i gospodarczą okręgowej rady;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składa sprawozdania okręgowemu zjazdowi i Naczelnej Komisji Rewizyjnej;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występuje z wnioskiem w sprawie udzielenia absolutorium okręgowej radzie.</a:t>
            </a:r>
          </a:p>
        </p:txBody>
      </p:sp>
    </p:spTree>
    <p:extLst>
      <p:ext uri="{BB962C8B-B14F-4D97-AF65-F5344CB8AC3E}">
        <p14:creationId xmlns:p14="http://schemas.microsoft.com/office/powerpoint/2010/main" val="28358647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58FD99-1B9D-48CC-983B-E448C5EF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pl-PL" sz="2800" dirty="0"/>
              <a:t>Okręgowy sąd pielęgniarek i położnych: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7D098A-9E4C-4DA9-B11C-80697FA3BE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rozpatruje sprawy z zakresu odpowiedzialności zawodowej wniesione przez okręgowego rzecznika;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dokonuje wyboru zastępców przewodniczącego okręgowego sądu spośród członków tego sądu;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składa okręgowej radzie okresowe informacje o stanie prowadzonych spraw;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składa okręgowemu zjazdowi roczne i kadencyjne sprawozdania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7216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936DB5-1F42-4131-B159-300C3134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pl-PL" sz="2800" dirty="0"/>
              <a:t>Okręgowy rzecznik odpowiedzialności zawodowej: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56364B-5E38-4B23-9E15-E17438BFB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prowadzi postępowanie wyjaśniające w sprawach z zakresu odpowiedzialności zawodowej;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sprawuje funkcję oskarżyciela przed sądami pielęgniarek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położnych;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składa okręgowemu zjazdowi roczne i kadencyjne sprawozdania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działalności;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organizuje dla członków samorządu szkolenia z zakresu odpowiedzialności zawodowej.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Zastępca okręgowego rzecznika odpowiedzialności zawodowej działa w imieniu i na rzecz okręgowego rzecznika odpowiedzialności zawodowej.</a:t>
            </a:r>
          </a:p>
        </p:txBody>
      </p:sp>
    </p:spTree>
    <p:extLst>
      <p:ext uri="{BB962C8B-B14F-4D97-AF65-F5344CB8AC3E}">
        <p14:creationId xmlns:p14="http://schemas.microsoft.com/office/powerpoint/2010/main" val="1855724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F11AC6-FCFC-4E6E-90B5-E9217B7B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zawodowa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DB8898-60E3-432E-8397-3FF5231419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Członkowie samorządu podlegają odpowiedzialności zawodowej za naruszenie zasad etyki zawodowej lub przepisów dotyczących wykonywania zawodu, zwane dalej "przewinieniem zawodowym".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Postępowanie w przedmiocie odpowiedzialności zawodowej o ten sam czyn toczy się niezależnie od postępowania karnego w sprawie o przestępstwo, postępowania w sprawie o wykroczenie lub postępowania dyscyplinarnego wszczętego w jednostce organizacyjnej, w której przepisy szczególne przewidują takie postępowanie. Może jednak być ono zawieszone do czasu ukończenia postępowania karnego w sprawie o przestępstwo lub postępowania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sprawie o wykroczenie.</a:t>
            </a:r>
          </a:p>
        </p:txBody>
      </p:sp>
    </p:spTree>
    <p:extLst>
      <p:ext uri="{BB962C8B-B14F-4D97-AF65-F5344CB8AC3E}">
        <p14:creationId xmlns:p14="http://schemas.microsoft.com/office/powerpoint/2010/main" val="23492997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Rodzaje odpowiedzialności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4" name="Elipsa 3"/>
          <p:cNvSpPr/>
          <p:nvPr/>
        </p:nvSpPr>
        <p:spPr>
          <a:xfrm>
            <a:off x="755650" y="1916113"/>
            <a:ext cx="3024188" cy="144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/>
              <a:t>Karna</a:t>
            </a:r>
            <a:r>
              <a:rPr lang="pl-PL" dirty="0"/>
              <a:t> </a:t>
            </a:r>
          </a:p>
        </p:txBody>
      </p:sp>
      <p:sp>
        <p:nvSpPr>
          <p:cNvPr id="5" name="Elipsa 4"/>
          <p:cNvSpPr/>
          <p:nvPr/>
        </p:nvSpPr>
        <p:spPr>
          <a:xfrm>
            <a:off x="727075" y="4149725"/>
            <a:ext cx="2908300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/>
              <a:t>Cywilna</a:t>
            </a:r>
            <a:r>
              <a:rPr lang="pl-PL" dirty="0"/>
              <a:t> </a:t>
            </a:r>
          </a:p>
        </p:txBody>
      </p:sp>
      <p:sp>
        <p:nvSpPr>
          <p:cNvPr id="6" name="Elipsa 5"/>
          <p:cNvSpPr/>
          <p:nvPr/>
        </p:nvSpPr>
        <p:spPr>
          <a:xfrm>
            <a:off x="4427538" y="1965325"/>
            <a:ext cx="3457575" cy="14398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/>
              <a:t>Zawodowa</a:t>
            </a:r>
            <a:r>
              <a:rPr lang="pl-PL" dirty="0"/>
              <a:t> </a:t>
            </a:r>
          </a:p>
        </p:txBody>
      </p:sp>
      <p:sp>
        <p:nvSpPr>
          <p:cNvPr id="7" name="Elipsa 6"/>
          <p:cNvSpPr/>
          <p:nvPr/>
        </p:nvSpPr>
        <p:spPr>
          <a:xfrm>
            <a:off x="4427538" y="3860800"/>
            <a:ext cx="3888878" cy="1763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/>
              <a:t>Pracownicza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- funkcje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4" name="Elipsa 3"/>
          <p:cNvSpPr/>
          <p:nvPr/>
        </p:nvSpPr>
        <p:spPr>
          <a:xfrm>
            <a:off x="468313" y="2565400"/>
            <a:ext cx="2447925" cy="1584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Cywilna </a:t>
            </a:r>
          </a:p>
        </p:txBody>
      </p:sp>
      <p:sp>
        <p:nvSpPr>
          <p:cNvPr id="5" name="Elipsa 4"/>
          <p:cNvSpPr/>
          <p:nvPr/>
        </p:nvSpPr>
        <p:spPr>
          <a:xfrm>
            <a:off x="2195736" y="1563688"/>
            <a:ext cx="3600399" cy="1584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Pracownicza </a:t>
            </a:r>
          </a:p>
        </p:txBody>
      </p:sp>
      <p:sp>
        <p:nvSpPr>
          <p:cNvPr id="6" name="Elipsa 5"/>
          <p:cNvSpPr/>
          <p:nvPr/>
        </p:nvSpPr>
        <p:spPr>
          <a:xfrm>
            <a:off x="5867400" y="1563688"/>
            <a:ext cx="2665413" cy="13604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Karna </a:t>
            </a:r>
          </a:p>
        </p:txBody>
      </p:sp>
      <p:sp>
        <p:nvSpPr>
          <p:cNvPr id="7" name="Elipsa 6"/>
          <p:cNvSpPr/>
          <p:nvPr/>
        </p:nvSpPr>
        <p:spPr>
          <a:xfrm>
            <a:off x="5724525" y="2940050"/>
            <a:ext cx="3095625" cy="13684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Zawodowa</a:t>
            </a:r>
            <a:r>
              <a:rPr lang="pl-PL" dirty="0"/>
              <a:t>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50825" y="5265738"/>
            <a:ext cx="3601095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Rekompensacyjna</a:t>
            </a:r>
            <a:r>
              <a:rPr lang="pl-PL" dirty="0"/>
              <a:t>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11413" y="4398963"/>
            <a:ext cx="323691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Dyscyplinująca</a:t>
            </a:r>
            <a:r>
              <a:rPr lang="pl-PL" dirty="0"/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518150" y="5265738"/>
            <a:ext cx="3024188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Represyjna</a:t>
            </a:r>
            <a:r>
              <a:rPr lang="pl-PL" dirty="0"/>
              <a:t> </a:t>
            </a:r>
          </a:p>
        </p:txBody>
      </p:sp>
      <p:sp>
        <p:nvSpPr>
          <p:cNvPr id="17" name="Strzałka w dół 16"/>
          <p:cNvSpPr/>
          <p:nvPr/>
        </p:nvSpPr>
        <p:spPr>
          <a:xfrm>
            <a:off x="1258888" y="4149725"/>
            <a:ext cx="144462" cy="111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3887788" y="3148013"/>
            <a:ext cx="142875" cy="1217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>
            <a:off x="6227763" y="2781300"/>
            <a:ext cx="144462" cy="248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7596188" y="4365625"/>
            <a:ext cx="144462" cy="900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8642350" cy="5183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Odpowiedzialność zawodowa to forma         odpowiedzialności, która pozostaje w związku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wykonywaniem zawodu lub   wykonywanym zawodem.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Prawodawstwo polskie odpowiedzialność zawodową przyporządkowuje przede wszystkim do tych grup zawodowych, które cechuje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korporacyjny system funkcjonowania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Należą do nich głównie zawody medyczne tj. lekarze, pielęgniarki i położne, farmaceuci, ale też inne zawody jak: adwokaci, notariusze, radcy prawni, sędziowie, prokuratorzy, nauczyciele akademiccy itd.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Wyróżniamy odpowiedzialność zawodową: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wąskim znaczeniu (sensu stricte) –  to odpowiedzialność przed ustawowymi organami korporacyjnymi uprawnionymi do orzekania (w sprawach zawodowych), w trybie pozasądowym.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szerokim znaczeniu (sensu largo) – to odpowiedzialność przed konstytucyjnymi organami wymiaru sprawiedliwości (Sądy i Trybunały) za czyny związane z faktem wykonywania określonego zawodu (opisane w stosownych ustawach), naruszające obowiązujący porządek prawny (w sferze prawa cywilnego – w tym prawa pracy, karnego – w tym prawa o wykroczeniach, administracyjnego – np.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ustawy o działalności gospodarczej)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</a:rPr>
              <a:t>Hierarchia aktów prawnych </a:t>
            </a:r>
            <a:br>
              <a:rPr lang="pl-PL" sz="2800" dirty="0">
                <a:solidFill>
                  <a:srgbClr val="FF0000"/>
                </a:solidFill>
                <a:latin typeface="+mn-lt"/>
              </a:rPr>
            </a:br>
            <a:endParaRPr lang="pl-P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Konstytucja,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Ustawy i ratyfikowane umowy międzynarodowe,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Rozporządzenia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400" dirty="0">
              <a:solidFill>
                <a:srgbClr val="000000"/>
              </a:solidFill>
              <a:latin typeface="Calibri"/>
            </a:endParaRP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000000"/>
                </a:solidFill>
                <a:latin typeface="Calibri"/>
              </a:rPr>
              <a:t>Co z tego wynika?</a:t>
            </a: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dirty="0">
                <a:solidFill>
                  <a:srgbClr val="FF0000"/>
                </a:solidFill>
                <a:latin typeface="Calibri"/>
              </a:rPr>
              <a:t>Moc prawna poszczególnych aktów prawnych 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3707904" y="3573016"/>
            <a:ext cx="576263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618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Odpowiedzialność zawodowa mieści w sobie cechy odpowiedzialności dyscyplinarnej (skutkującej w zasadzie wewnątrz grypy zawodowej) np. orzeczenia kary  upomnienia</a:t>
            </a:r>
          </a:p>
          <a:p>
            <a:pPr eaLnBrk="1" hangingPunct="1">
              <a:buFont typeface="Wingdings" pitchFamily="2" charset="2"/>
              <a:buChar char="Ø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 charakterze karnym (skutkującym także na zewnątrz grupy zawodowej) np. orzeczenie kary zakaz wykonywania zawodu.</a:t>
            </a:r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435975" cy="5183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Odpowiedzialność zawodowa różni się też od odpowiedzialności porządkowej wynikającej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przepisów kodeksu pracy.  Choć w obu przypadkach orzeczenia mogą zapaść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takie same czyny, to inny jest podmiot orzekający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(przełożony – pracodawca, i organ korporacyjny)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inne skutki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wywołują wydane orzeczenia. Pierwsze wyłącznie w sferze stosunków wewnątrzzakładowych,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drugim przypadku także na zewnątrz zakładu.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odpowiedzialności zawodowej mogą być pociągnięte osoby, które nie są związane z zakładem pracy – umową o pracę.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412875"/>
            <a:ext cx="276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158162" cy="57546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Odpowiedzialność zawodowa</a:t>
            </a:r>
            <a:endParaRPr lang="pl-PL" altLang="pl-PL" sz="32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2205038"/>
            <a:ext cx="6121400" cy="3889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to obowi</a:t>
            </a:r>
            <a:r>
              <a:rPr lang="pl-PL" altLang="pl-PL" sz="2000" dirty="0">
                <a:latin typeface="Bookman Old Style" panose="02050604050505020204" pitchFamily="18" charset="0"/>
              </a:rPr>
              <a:t>ą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zek moralny lub prawny ponoszenia konsekwencji </a:t>
            </a:r>
            <a:r>
              <a:rPr lang="pl-PL" altLang="pl-PL" sz="2000" b="1" u="sng" dirty="0">
                <a:latin typeface="Bookman Old Style" panose="02050604050505020204" pitchFamily="18" charset="0"/>
                <a:cs typeface="Times New Roman" pitchFamily="16" charset="0"/>
              </a:rPr>
              <a:t>za wykonane osobi</a:t>
            </a:r>
            <a:r>
              <a:rPr lang="pl-PL" altLang="pl-PL" sz="2000" b="1" u="sng" dirty="0">
                <a:latin typeface="Bookman Old Style" panose="02050604050505020204" pitchFamily="18" charset="0"/>
              </a:rPr>
              <a:t>ś</a:t>
            </a:r>
            <a:r>
              <a:rPr lang="pl-PL" altLang="pl-PL" sz="2000" b="1" u="sng" dirty="0">
                <a:latin typeface="Bookman Old Style" panose="02050604050505020204" pitchFamily="18" charset="0"/>
                <a:cs typeface="Times New Roman" pitchFamily="16" charset="0"/>
              </a:rPr>
              <a:t>cie 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lub </a:t>
            </a:r>
            <a:r>
              <a:rPr lang="pl-PL" altLang="pl-PL" sz="2000" b="1" u="sng" dirty="0">
                <a:latin typeface="Bookman Old Style" panose="02050604050505020204" pitchFamily="18" charset="0"/>
                <a:cs typeface="Times New Roman" pitchFamily="16" charset="0"/>
              </a:rPr>
              <a:t>polecone innej osobie do wykonania czynno</a:t>
            </a:r>
            <a:r>
              <a:rPr lang="pl-PL" altLang="pl-PL" sz="2000" b="1" u="sng" dirty="0">
                <a:latin typeface="Bookman Old Style" panose="02050604050505020204" pitchFamily="18" charset="0"/>
              </a:rPr>
              <a:t>ś</a:t>
            </a:r>
            <a:r>
              <a:rPr lang="pl-PL" altLang="pl-PL" sz="2000" b="1" u="sng" dirty="0">
                <a:latin typeface="Bookman Old Style" panose="02050604050505020204" pitchFamily="18" charset="0"/>
                <a:cs typeface="Times New Roman" pitchFamily="16" charset="0"/>
              </a:rPr>
              <a:t>ci zawodowe 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lub za ich zaniedbanie b</a:t>
            </a:r>
            <a:r>
              <a:rPr lang="pl-PL" altLang="pl-PL" sz="2000" dirty="0">
                <a:latin typeface="Bookman Old Style" panose="02050604050505020204" pitchFamily="18" charset="0"/>
              </a:rPr>
              <a:t>ą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d</a:t>
            </a:r>
            <a:r>
              <a:rPr lang="pl-PL" altLang="pl-PL" sz="2000" dirty="0">
                <a:latin typeface="Bookman Old Style" panose="02050604050505020204" pitchFamily="18" charset="0"/>
              </a:rPr>
              <a:t>ź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 zaniechanie. </a:t>
            </a:r>
          </a:p>
          <a:p>
            <a:pPr>
              <a:buFont typeface="Wingdings" pitchFamily="2" charset="2"/>
              <a:buNone/>
              <a:defRPr/>
            </a:pPr>
            <a:r>
              <a:rPr lang="pl-PL" altLang="pl-PL" sz="2000" dirty="0">
                <a:latin typeface="Bookman Old Style" panose="02050604050505020204" pitchFamily="18" charset="0"/>
              </a:rPr>
              <a:t>	J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est zwi</a:t>
            </a:r>
            <a:r>
              <a:rPr lang="pl-PL" altLang="pl-PL" sz="2000" dirty="0">
                <a:latin typeface="Bookman Old Style" panose="02050604050505020204" pitchFamily="18" charset="0"/>
              </a:rPr>
              <a:t>ą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zana z przynale</a:t>
            </a:r>
            <a:r>
              <a:rPr lang="pl-PL" altLang="pl-PL" sz="2000" dirty="0">
                <a:latin typeface="Bookman Old Style" panose="02050604050505020204" pitchFamily="18" charset="0"/>
              </a:rPr>
              <a:t>ż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no</a:t>
            </a:r>
            <a:r>
              <a:rPr lang="pl-PL" altLang="pl-PL" sz="2000" dirty="0">
                <a:latin typeface="Bookman Old Style" panose="02050604050505020204" pitchFamily="18" charset="0"/>
              </a:rPr>
              <a:t>ś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ci</a:t>
            </a:r>
            <a:r>
              <a:rPr lang="pl-PL" altLang="pl-PL" sz="2000" dirty="0">
                <a:latin typeface="Bookman Old Style" panose="02050604050505020204" pitchFamily="18" charset="0"/>
              </a:rPr>
              <a:t>ą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 do okre</a:t>
            </a:r>
            <a:r>
              <a:rPr lang="pl-PL" altLang="pl-PL" sz="2000" dirty="0">
                <a:latin typeface="Bookman Old Style" panose="02050604050505020204" pitchFamily="18" charset="0"/>
              </a:rPr>
              <a:t>ś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lonej grupy zawodowej i wi</a:t>
            </a:r>
            <a:r>
              <a:rPr lang="pl-PL" altLang="pl-PL" sz="2000" dirty="0">
                <a:latin typeface="Bookman Old Style" panose="02050604050505020204" pitchFamily="18" charset="0"/>
              </a:rPr>
              <a:t>ąż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e si</a:t>
            </a:r>
            <a:r>
              <a:rPr lang="pl-PL" altLang="pl-PL" sz="2000" dirty="0">
                <a:latin typeface="Bookman Old Style" panose="02050604050505020204" pitchFamily="18" charset="0"/>
              </a:rPr>
              <a:t>ę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 </a:t>
            </a:r>
            <a:b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</a:b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z interpretacj</a:t>
            </a:r>
            <a:r>
              <a:rPr lang="pl-PL" altLang="pl-PL" sz="2000" dirty="0">
                <a:latin typeface="Bookman Old Style" panose="02050604050505020204" pitchFamily="18" charset="0"/>
              </a:rPr>
              <a:t>ą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 przyj</a:t>
            </a:r>
            <a:r>
              <a:rPr lang="pl-PL" altLang="pl-PL" sz="2000" dirty="0">
                <a:latin typeface="Bookman Old Style" panose="02050604050505020204" pitchFamily="18" charset="0"/>
              </a:rPr>
              <a:t>ę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tych przez tę grup</a:t>
            </a:r>
            <a:r>
              <a:rPr lang="pl-PL" altLang="pl-PL" sz="2000" dirty="0">
                <a:latin typeface="Bookman Old Style" panose="02050604050505020204" pitchFamily="18" charset="0"/>
              </a:rPr>
              <a:t>ę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 norm okre</a:t>
            </a:r>
            <a:r>
              <a:rPr lang="pl-PL" altLang="pl-PL" sz="2000" dirty="0">
                <a:latin typeface="Bookman Old Style" panose="02050604050505020204" pitchFamily="18" charset="0"/>
              </a:rPr>
              <a:t>ś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lonych mi</a:t>
            </a:r>
            <a:r>
              <a:rPr lang="pl-PL" altLang="pl-PL" sz="2000" dirty="0">
                <a:latin typeface="Bookman Old Style" panose="02050604050505020204" pitchFamily="18" charset="0"/>
              </a:rPr>
              <a:t>ę</a:t>
            </a:r>
            <a:r>
              <a:rPr lang="pl-PL" altLang="pl-PL" sz="2000" dirty="0">
                <a:latin typeface="Bookman Old Style" panose="02050604050505020204" pitchFamily="18" charset="0"/>
                <a:cs typeface="Times New Roman" pitchFamily="16" charset="0"/>
              </a:rPr>
              <a:t>dzy innymi w kodeksie deontologicznym.</a:t>
            </a:r>
          </a:p>
          <a:p>
            <a:pPr>
              <a:defRPr/>
            </a:pPr>
            <a:endParaRPr lang="pl-PL" altLang="pl-PL" sz="2000" dirty="0">
              <a:latin typeface="Bookman Old Style" panose="02050604050505020204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63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altLang="pl-PL" sz="1000" dirty="0">
              <a:solidFill>
                <a:srgbClr val="FFFFFF"/>
              </a:solidFill>
            </a:endParaRPr>
          </a:p>
        </p:txBody>
      </p:sp>
      <p:sp>
        <p:nvSpPr>
          <p:cNvPr id="1536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31D1C39-C49A-498F-983B-5DC09F1AEBC9}" type="slidenum">
              <a:rPr lang="pl-PL" altLang="pl-PL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82</a:t>
            </a:fld>
            <a:endParaRPr lang="pl-PL" altLang="pl-PL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6121400" cy="38179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2400" dirty="0">
                <a:latin typeface="Bookman Old Style" panose="02050604050505020204" pitchFamily="18" charset="0"/>
              </a:rPr>
              <a:t>Członkowie samorządu zawodowego podlegają odpowiedzialności zawodowej za naruszenie zasad etyki zawodowej lub przepisów dotyczących wykonywania zawodu, zwane dalej przewinieniem zawodowym.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24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Art. 36.1. Ustawy o samorządzie  pielęgniarek  i położnych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endParaRPr lang="pl-PL" altLang="pl-PL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9738" y="2205038"/>
            <a:ext cx="1958975" cy="2952750"/>
          </a:xfrm>
          <a:noFill/>
        </p:spPr>
      </p:pic>
      <p:sp>
        <p:nvSpPr>
          <p:cNvPr id="1433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51C6A54-8C81-43B5-8A3C-1521858DC04F}" type="slidenum">
              <a:rPr lang="pl-PL" altLang="pl-PL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83</a:t>
            </a:fld>
            <a:endParaRPr lang="pl-PL" altLang="pl-PL" sz="1000"/>
          </a:p>
        </p:txBody>
      </p:sp>
    </p:spTree>
  </p:cSld>
  <p:clrMapOvr>
    <a:masterClrMapping/>
  </p:clrMapOvr>
  <p:transition>
    <p:wedg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340769"/>
            <a:ext cx="432048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l-PL" sz="2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Pielęgniarki zatrudnione na wykonawczych stanowiskach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1" y="1340769"/>
            <a:ext cx="4392487" cy="10801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l-PL" sz="20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0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pl-PL" sz="2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Pielęgniarki zatrudnione na  kierowniczych stanowiskach pracy</a:t>
            </a:r>
          </a:p>
          <a:p>
            <a:pPr>
              <a:defRPr/>
            </a:pPr>
            <a:endParaRPr lang="pl-PL" sz="20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000" b="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39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174038" y="1588"/>
            <a:ext cx="762000" cy="366712"/>
          </a:xfrm>
        </p:spPr>
        <p:txBody>
          <a:bodyPr anchor="b">
            <a:normAutofit fontScale="70000" lnSpcReduction="20000"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pl-PL" sz="1000">
                <a:solidFill>
                  <a:srgbClr val="FFFFFF"/>
                </a:solidFill>
              </a:rPr>
              <a:t>dr n. biol. Elżbieta Buczkowska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381000" y="2708275"/>
            <a:ext cx="4041775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Odpowiadają za: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realizację powierzonych jej zadań zgodną z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należytą starannością, </a:t>
            </a:r>
          </a:p>
          <a:p>
            <a:pPr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wskazaniami aktualnej wiedzy medycznej, </a:t>
            </a:r>
          </a:p>
          <a:p>
            <a:pPr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obowiązującymi przepisami prawa</a:t>
            </a:r>
          </a:p>
          <a:p>
            <a:pPr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kodeksem etyki zawodowej.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09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718050" y="2708275"/>
            <a:ext cx="4041775" cy="38862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l-PL" alt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Odpowiadają za: </a:t>
            </a:r>
          </a:p>
          <a:p>
            <a:pPr marL="0" indent="0">
              <a:buFont typeface="Wingdings" pitchFamily="2" charset="2"/>
              <a:buNone/>
            </a:pPr>
            <a:endParaRPr lang="pl-PL" altLang="pl-P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pl-PL" alt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odpowiednich warunków organizacyjnych do sprawowania pełnej, całodobowej, kompleksowej opieki pielęgniarskiej.</a:t>
            </a:r>
          </a:p>
        </p:txBody>
      </p:sp>
      <p:sp>
        <p:nvSpPr>
          <p:cNvPr id="1639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F0BD9A4-F9A5-4F81-BB08-F549BF912693}" type="slidenum">
              <a:rPr lang="pl-PL" altLang="pl-PL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84</a:t>
            </a:fld>
            <a:endParaRPr lang="pl-PL" altLang="pl-PL" sz="100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Odpowiedzialność zawodowa</a:t>
            </a:r>
          </a:p>
        </p:txBody>
      </p:sp>
    </p:spTree>
  </p:cSld>
  <p:clrMapOvr>
    <a:masterClrMapping/>
  </p:clrMapOvr>
  <p:transition>
    <p:wedg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5543550" cy="432117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altLang="pl-PL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Rzecznik odpowiedzialności zawodowej niezwłocznie po otrzymaniu informacji wskazującej na możliwość popełnienia przewinienia zawodowego jest obowiązany wydać postanowienie o wszczęciu bądź odmowie wszczęcia postępowania wyjaśniającego.</a:t>
            </a: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Art. 47.1. Ustawy o samorządzie  pielęgniarek  </a:t>
            </a: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 położnych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41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38838" y="1260836"/>
            <a:ext cx="3023878" cy="3389670"/>
          </a:xfrm>
          <a:noFill/>
        </p:spPr>
      </p:pic>
      <p:sp>
        <p:nvSpPr>
          <p:cNvPr id="1741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DD73B-6747-48DD-AAE3-3CD828EAF73F}" type="slidenum">
              <a:rPr lang="pl-PL" altLang="pl-PL" smtClean="0"/>
              <a:pPr/>
              <a:t>85</a:t>
            </a:fld>
            <a:endParaRPr lang="pl-PL" altLang="pl-PL"/>
          </a:p>
        </p:txBody>
      </p:sp>
    </p:spTree>
  </p:cSld>
  <p:clrMapOvr>
    <a:masterClrMapping/>
  </p:clrMapOvr>
  <p:transition>
    <p:wedg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altLang="pl-PL" sz="32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Postępowanie w przedmiocie odpowiedzialności zawodowej –etapy</a:t>
            </a:r>
          </a:p>
        </p:txBody>
      </p:sp>
      <p:sp>
        <p:nvSpPr>
          <p:cNvPr id="18435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chemeClr val="tx1"/>
              </a:solidFill>
            </a:endParaRPr>
          </a:p>
        </p:txBody>
      </p:sp>
      <p:sp>
        <p:nvSpPr>
          <p:cNvPr id="1843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D31F0-EC8C-4AEF-BA98-70C91311BACB}" type="slidenum">
              <a:rPr lang="pl-PL" altLang="pl-PL" smtClean="0">
                <a:solidFill>
                  <a:schemeClr val="tx1"/>
                </a:solidFill>
              </a:rPr>
              <a:pPr/>
              <a:t>86</a:t>
            </a:fld>
            <a:endParaRPr lang="pl-PL" altLang="pl-PL">
              <a:solidFill>
                <a:schemeClr val="tx1"/>
              </a:solidFill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0525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Czynności sprawdzające</a:t>
            </a:r>
          </a:p>
        </p:txBody>
      </p:sp>
      <p:sp>
        <p:nvSpPr>
          <p:cNvPr id="19461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rgbClr val="FFFFFF"/>
              </a:solidFill>
            </a:endParaRPr>
          </a:p>
        </p:txBody>
      </p:sp>
      <p:sp>
        <p:nvSpPr>
          <p:cNvPr id="1946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7D3CB5-612D-428D-AE91-707A2603244B}" type="slidenum">
              <a:rPr lang="pl-PL" altLang="pl-PL" smtClean="0">
                <a:solidFill>
                  <a:srgbClr val="FFFFFF"/>
                </a:solidFill>
              </a:rPr>
              <a:pPr/>
              <a:t>87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czynności sprawdzających jest zbadanie okoliczności koniecznych do ustalenia, czy istnieją podstawy do wszczęcia postępowania wyjaśniającego. Do czynności tych należy m. in. przesłuchanie osoby składającej skargę.</a:t>
            </a: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4783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Postępowanie wyjaśniające</a:t>
            </a:r>
          </a:p>
        </p:txBody>
      </p:sp>
      <p:sp>
        <p:nvSpPr>
          <p:cNvPr id="20485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rgbClr val="FFFFFF"/>
              </a:solidFill>
            </a:endParaRPr>
          </a:p>
        </p:txBody>
      </p:sp>
      <p:sp>
        <p:nvSpPr>
          <p:cNvPr id="2048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C49917-5201-4E7B-AB56-0C971D7EB79E}" type="slidenum">
              <a:rPr lang="pl-PL" altLang="pl-PL" smtClean="0">
                <a:solidFill>
                  <a:srgbClr val="FFFFFF"/>
                </a:solidFill>
              </a:rPr>
              <a:pPr/>
              <a:t>88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postępowania wyjaśniającego jest ustalenie, czy został popełniony czyn mogący stanowić przewinienie zawodowe, wyjaśnienie okoliczności sprawy, a w przypadku stwierdzenia znamion przewinienia zawodowego – ustalenie osoby obwinionej oraz zebranie, zabezpieczenie i w niezbędnym zakresie utrwalenie dowodów dla sądu pielęgniarek i położnych.</a:t>
            </a: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7127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Postępowanie wyjaśniające</a:t>
            </a:r>
          </a:p>
        </p:txBody>
      </p:sp>
      <p:sp>
        <p:nvSpPr>
          <p:cNvPr id="2151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EA5A71-E5AE-41E5-8632-3BD01A98BE7E}" type="slidenum">
              <a:rPr lang="pl-PL" altLang="pl-PL" smtClean="0">
                <a:solidFill>
                  <a:srgbClr val="FFFFFF"/>
                </a:solidFill>
              </a:rPr>
              <a:pPr/>
              <a:t>89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altLang="pl-PL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toku prowadzonego postępowania wyjaśniającego rzecznik odpowiedzialności zawodowej powinien dążyć do szczegółowego wyjaśnienia sprawy. W tym celu może przesłuchiwać pokrzywdzonego i inne osoby w charakterze świadków powoływać i przesłuchiwać biegłych lub specjalistów, jak również przeprowadzać inne dowody….</a:t>
            </a: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Art. 49 Ustawy o samorządzie  pielęgniarek  i położnych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Konstytucja (1997 r.)</a:t>
            </a:r>
            <a:endParaRPr lang="pl-P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sz="2600" dirty="0">
                <a:latin typeface="Calibri"/>
                <a:ea typeface="Times New Roman"/>
                <a:cs typeface="Calibri"/>
              </a:rPr>
              <a:t>akt normatywny, zajmujący najwyższe miejsce w hierarchii przepisów, </a:t>
            </a: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sz="2600" dirty="0">
                <a:latin typeface="Calibri"/>
                <a:ea typeface="Times New Roman"/>
                <a:cs typeface="Calibri"/>
              </a:rPr>
              <a:t>jest podstawa prawną innych normatywnych aktów prawnych,  </a:t>
            </a: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sz="2600" dirty="0">
                <a:latin typeface="Calibri"/>
                <a:ea typeface="Times New Roman"/>
                <a:cs typeface="Calibri"/>
              </a:rPr>
              <a:t>stanowi jakie i przez  kogo  mogą być wydawane akty prawne,</a:t>
            </a: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"/>
              <a:tabLst>
                <a:tab pos="457200" algn="l"/>
              </a:tabLst>
              <a:defRPr/>
            </a:pPr>
            <a:r>
              <a:rPr lang="pl-PL" sz="2600" dirty="0">
                <a:latin typeface="Calibri"/>
                <a:ea typeface="Times New Roman"/>
                <a:cs typeface="Calibri"/>
              </a:rPr>
              <a:t> określa sposób tworzenia prawa w państwie.</a:t>
            </a:r>
            <a:endParaRPr lang="pl-PL" sz="2600" dirty="0">
              <a:latin typeface="Calibri"/>
              <a:ea typeface="Calibri"/>
              <a:cs typeface="Times New Roman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/>
              <a:buChar char=""/>
              <a:tabLst>
                <a:tab pos="457200" algn="l"/>
              </a:tabLst>
              <a:defRPr/>
            </a:pPr>
            <a:r>
              <a:rPr lang="pl-PL" sz="2600" dirty="0">
                <a:latin typeface="Calibri"/>
                <a:ea typeface="Times New Roman"/>
                <a:cs typeface="Calibri"/>
              </a:rPr>
              <a:t>Konstytucja jako najwyższe dobra człowieka wymienia : życia, zdrowie, godność i wolność (wolność może być ograniczana poprzez zapisy ustawowe).</a:t>
            </a:r>
            <a:endParaRPr lang="pl-PL" sz="2600" dirty="0">
              <a:latin typeface="Calibri"/>
              <a:ea typeface="Calibri"/>
              <a:cs typeface="Times New Roman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4634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BD226E-33D7-4624-8821-8959CBE0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B6252A-FE8C-4CA4-BA8D-5E1160C78E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Celem postępowania przed sądem pielęgniarek i położnych jest pociągnięcie do odpowiedzialności sprawcy przewinienia zawodowego oraz ujawnienie okoliczności sprzyjających popełnianiu przewinień zawodowych, a także zapobieganie im oraz umacnianie poszanowania prawa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zasad współżycia społecznego.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Celem postępowania wykonawczego jest wykonanie orzeczeń zapadłych w toku postępowania przed sądem pielęgniarek i położnych.</a:t>
            </a:r>
          </a:p>
        </p:txBody>
      </p:sp>
    </p:spTree>
    <p:extLst>
      <p:ext uri="{BB962C8B-B14F-4D97-AF65-F5344CB8AC3E}">
        <p14:creationId xmlns:p14="http://schemas.microsoft.com/office/powerpoint/2010/main" val="22216165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Strony postępowania wyjaśniającego</a:t>
            </a:r>
          </a:p>
        </p:txBody>
      </p:sp>
      <p:sp>
        <p:nvSpPr>
          <p:cNvPr id="2253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87E8F2-FBB2-478D-9CB2-9EF6277292A1}" type="slidenum">
              <a:rPr lang="pl-PL" altLang="pl-PL" smtClean="0">
                <a:solidFill>
                  <a:srgbClr val="FFFFFF"/>
                </a:solidFill>
              </a:rPr>
              <a:pPr/>
              <a:t>91</a:t>
            </a:fld>
            <a:endParaRPr lang="pl-PL" altLang="pl-PL">
              <a:solidFill>
                <a:srgbClr val="FFFFFF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sz="quarter" idx="1"/>
          </p:nvPr>
        </p:nvGraphicFramePr>
        <p:xfrm>
          <a:off x="611559" y="2060847"/>
          <a:ext cx="7560841" cy="33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Zakres skarg:</a:t>
            </a:r>
          </a:p>
        </p:txBody>
      </p:sp>
      <p:sp>
        <p:nvSpPr>
          <p:cNvPr id="2560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9884FA-5884-4A79-9F20-7B3EB8C7E420}" type="slidenum">
              <a:rPr lang="pl-PL" altLang="pl-PL" smtClean="0">
                <a:solidFill>
                  <a:srgbClr val="FFFFFF"/>
                </a:solidFill>
              </a:rPr>
              <a:pPr/>
              <a:t>92</a:t>
            </a:fld>
            <a:endParaRPr lang="pl-PL" altLang="pl-PL">
              <a:solidFill>
                <a:srgbClr val="FFFFFF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sz="half" idx="1"/>
          </p:nvPr>
        </p:nvGraphicFramePr>
        <p:xfrm>
          <a:off x="457200" y="1484784"/>
          <a:ext cx="7787208" cy="464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Zakres skarg:</a:t>
            </a:r>
          </a:p>
        </p:txBody>
      </p:sp>
      <p:sp>
        <p:nvSpPr>
          <p:cNvPr id="26629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rgbClr val="FFFFFF"/>
              </a:solidFill>
            </a:endParaRPr>
          </a:p>
        </p:txBody>
      </p:sp>
      <p:sp>
        <p:nvSpPr>
          <p:cNvPr id="266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82A4C9-18AA-4A6B-9A84-33D3EA20F818}" type="slidenum">
              <a:rPr lang="pl-PL" altLang="pl-PL" smtClean="0">
                <a:solidFill>
                  <a:srgbClr val="FFFFFF"/>
                </a:solidFill>
              </a:rPr>
              <a:pPr/>
              <a:t>93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66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Podanie leku niezgodnie ze zleceniem lekarskim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Nie wykonanie zlecenia lekarskiego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Podanie leku o innej nazwie niż lek zlecony przez lekarza 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Nieuprawnione skorzystanie </a:t>
            </a:r>
            <a:b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z dokumentacji medycznej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pl-PL" dirty="0">
              <a:solidFill>
                <a:srgbClr val="C00000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60575"/>
            <a:ext cx="4032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Zakres skarg:</a:t>
            </a:r>
          </a:p>
        </p:txBody>
      </p:sp>
      <p:sp>
        <p:nvSpPr>
          <p:cNvPr id="27653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rgbClr val="FFFFFF"/>
              </a:solidFill>
            </a:endParaRPr>
          </a:p>
        </p:txBody>
      </p:sp>
      <p:sp>
        <p:nvSpPr>
          <p:cNvPr id="2765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90B7EA-6992-4919-BD98-C7BABA0468A6}" type="slidenum">
              <a:rPr lang="pl-PL" altLang="pl-PL" smtClean="0">
                <a:solidFill>
                  <a:srgbClr val="FFFFFF"/>
                </a:solidFill>
              </a:rPr>
              <a:pPr/>
              <a:t>94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619625" cy="46466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Przekroczenie kompetencji podanie leku bez zlecenia lekarskiego,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Nie przestrzeganie procedury podawania leku (nie przestrzeganie zaleceń producenta),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Odmowa udzielenia pomocy,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Wykonanie  świadczenia zdrowotnego pomimo braku zgody,</a:t>
            </a: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3438" y="1557338"/>
            <a:ext cx="4038600" cy="453072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pl-PL" dirty="0">
              <a:solidFill>
                <a:srgbClr val="C00000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628775"/>
            <a:ext cx="31670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Zakres skarg:</a:t>
            </a:r>
          </a:p>
        </p:txBody>
      </p:sp>
      <p:sp>
        <p:nvSpPr>
          <p:cNvPr id="28677" name="Symbol zastępczy stopki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pl-PL" altLang="pl-PL" dirty="0">
              <a:solidFill>
                <a:srgbClr val="FFFFFF"/>
              </a:solidFill>
            </a:endParaRPr>
          </a:p>
        </p:txBody>
      </p:sp>
      <p:sp>
        <p:nvSpPr>
          <p:cNvPr id="286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489838-C083-4C2A-8FD5-2D7F6FCB9093}" type="slidenum">
              <a:rPr lang="pl-PL" altLang="pl-PL" smtClean="0">
                <a:solidFill>
                  <a:srgbClr val="FFFFFF"/>
                </a:solidFill>
              </a:rPr>
              <a:pPr/>
              <a:t>95</a:t>
            </a:fld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6612"/>
          </a:xfrm>
        </p:spPr>
        <p:txBody>
          <a:bodyPr/>
          <a:lstStyle/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Brak poszanowania godności osobistej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Naruszenie ustawy </a:t>
            </a:r>
            <a:b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o prawach pacjenta – obecność osób postronnych w czasie udzielania świadczenia zdrowotnego </a:t>
            </a:r>
          </a:p>
          <a:p>
            <a:pPr>
              <a:defRPr/>
            </a:pPr>
            <a:r>
              <a:rPr lang="pl-PL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Nie przestrzeganie zasad aseptyki podczas podawania leków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4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pl-PL" dirty="0">
              <a:solidFill>
                <a:srgbClr val="C00000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293938"/>
            <a:ext cx="32146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950" y="1556791"/>
            <a:ext cx="8856663" cy="496783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Sąd pielęgniarek i położnych może orzec jedną z kar: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upomnienie,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naganę,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karę pieniężną od 1000zł do 10 000zł,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zakaz pełnienia funkcji kierowniczych w podmiotach leczniczych na okres od 1 roku do 5 lat,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zakaz pełnienia funkcji z wyboru w organach samorządu na okres od 1 roku do 5 lat,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ograniczenie zakresu czynności w wykonywaniu zawodu na okres od 6 miesięcy do 2 lat,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zawieszenie prawa wykonywania zawodu na okres od 1 roku do 5 lat,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pozbawienie prawa wykonywania zawodu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5613" y="1412776"/>
            <a:ext cx="8226425" cy="525658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 pozbawienia prawa wykonywania zawodu pociąga za sobą skreślenie z rejestru pielęgniarek/położnych . </a:t>
            </a:r>
            <a:b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ponowny wpis do rejestru pielęgniarka /położna może ubiegać się po upływie 10 lat od dnia uprawomocnienia się orzeczenia, w którym wymierzona została kara pozbawienia prawa wykonywania zawodu.</a:t>
            </a:r>
          </a:p>
          <a:p>
            <a:pPr eaLnBrk="1" hangingPunct="1">
              <a:buFont typeface="Wingdings" pitchFamily="2" charset="2"/>
              <a:buChar char="ü"/>
            </a:pPr>
            <a:endParaRPr lang="pl-PL" alt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Zawieszenie prawa wykonywania zawodu i pozbawienie prawa wykonywania zawodu stanowi podstawę rozwiązania umowy o pracę bez wypowiedzenia z winy pracownika, umowy cywilno-prawnej i skreślenie z rejestru podmiotów wykonujących działalność leczniczą</a:t>
            </a:r>
          </a:p>
        </p:txBody>
      </p:sp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1042988" y="1484313"/>
            <a:ext cx="7058025" cy="1081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Odpowiedzialność zawodowa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2444750" y="2708275"/>
            <a:ext cx="4752975" cy="1944688"/>
          </a:xfrm>
          <a:prstGeom prst="downArrow">
            <a:avLst>
              <a:gd name="adj1" fmla="val 50000"/>
              <a:gd name="adj2" fmla="val 5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naruszenie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55650" y="4508500"/>
            <a:ext cx="2736850" cy="2016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Zasad etyki zawodowej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292725" y="4508500"/>
            <a:ext cx="3311525" cy="201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Przepisów dotyczących wykonywania zawodu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Odpowiedzialność zawodowa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4213" y="1628775"/>
            <a:ext cx="7848600" cy="13684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/>
              <a:t>Zasady etyki zawodowej wyznaczają stosunek pielęgniarki położnej wobec:</a:t>
            </a:r>
          </a:p>
        </p:txBody>
      </p:sp>
      <p:sp>
        <p:nvSpPr>
          <p:cNvPr id="5" name="Elipsa 4"/>
          <p:cNvSpPr/>
          <p:nvPr/>
        </p:nvSpPr>
        <p:spPr>
          <a:xfrm>
            <a:off x="0" y="3113088"/>
            <a:ext cx="2376488" cy="1584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Pacjenta</a:t>
            </a:r>
            <a:r>
              <a:rPr lang="pl-PL" dirty="0"/>
              <a:t> </a:t>
            </a:r>
          </a:p>
        </p:txBody>
      </p:sp>
      <p:sp>
        <p:nvSpPr>
          <p:cNvPr id="6" name="Elipsa 5"/>
          <p:cNvSpPr/>
          <p:nvPr/>
        </p:nvSpPr>
        <p:spPr>
          <a:xfrm>
            <a:off x="1547813" y="4206875"/>
            <a:ext cx="3060700" cy="18716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Praktyki zawodowej i nauki</a:t>
            </a:r>
          </a:p>
        </p:txBody>
      </p:sp>
      <p:sp>
        <p:nvSpPr>
          <p:cNvPr id="7" name="Elipsa 6"/>
          <p:cNvSpPr/>
          <p:nvPr/>
        </p:nvSpPr>
        <p:spPr>
          <a:xfrm>
            <a:off x="4211638" y="3141663"/>
            <a:ext cx="2881312" cy="18700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Samorządu współpracowników</a:t>
            </a:r>
          </a:p>
        </p:txBody>
      </p:sp>
      <p:sp>
        <p:nvSpPr>
          <p:cNvPr id="8" name="Elipsa 7"/>
          <p:cNvSpPr/>
          <p:nvPr/>
        </p:nvSpPr>
        <p:spPr>
          <a:xfrm>
            <a:off x="6300192" y="4653136"/>
            <a:ext cx="2664421" cy="1728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Społeczeństwa</a:t>
            </a:r>
            <a:r>
              <a:rPr lang="pl-PL" sz="3200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6082</Words>
  <Application>Microsoft Office PowerPoint</Application>
  <PresentationFormat>Pokaz na ekranie (4:3)</PresentationFormat>
  <Paragraphs>868</Paragraphs>
  <Slides>109</Slides>
  <Notes>13</Notes>
  <HiddenSlides>9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109</vt:i4>
      </vt:variant>
    </vt:vector>
  </HeadingPairs>
  <TitlesOfParts>
    <vt:vector size="110" baseType="lpstr">
      <vt:lpstr>Miejski</vt:lpstr>
      <vt:lpstr>Etyka i prawo</vt:lpstr>
      <vt:lpstr>Tematy </vt:lpstr>
      <vt:lpstr>Tematy </vt:lpstr>
      <vt:lpstr>Prezentacja programu PowerPoint</vt:lpstr>
      <vt:lpstr>Prezentacja programu PowerPoint</vt:lpstr>
      <vt:lpstr>Źródła prawa</vt:lpstr>
      <vt:lpstr>Cechy charakterystyczne aktów normatywnych  </vt:lpstr>
      <vt:lpstr>Hierarchia aktów prawnych  </vt:lpstr>
      <vt:lpstr>Konstytucja (1997 r.)</vt:lpstr>
      <vt:lpstr>Inne akty prawne</vt:lpstr>
      <vt:lpstr>Norma prawna</vt:lpstr>
      <vt:lpstr>Norma prawna</vt:lpstr>
      <vt:lpstr>Prezentacja programu PowerPoint</vt:lpstr>
      <vt:lpstr>            Co  rozumie się  pod pojęciem „prawo medyczne”? </vt:lpstr>
      <vt:lpstr>System opieki zdrowotnej w Polsce  </vt:lpstr>
      <vt:lpstr>System opieki zdrowotnej w Polsce</vt:lpstr>
      <vt:lpstr>System opieki zdrowotnej w świetle ustawy  o działalności leczniczej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Formalno-prawne zasady działalności pielęgniarskiej.</vt:lpstr>
      <vt:lpstr>Podstawy  prawne wykonywania zawodu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Podstawowe zasady wykonywania zawodu; ochrona prawna podczas wykonywania zawodu</vt:lpstr>
      <vt:lpstr>Podstawowe zasady wykonywania zawodu; ochrona prawna podczas wykonywania zawodu</vt:lpstr>
      <vt:lpstr>Podstawowe zasady wykonywania zawodu; ochrona prawna podczas wykonywania zawodu</vt:lpstr>
      <vt:lpstr>Pielęgniarka ,położna ma prawo</vt:lpstr>
      <vt:lpstr>Nowe uprawnienia pielęgniarek i położnych</vt:lpstr>
      <vt:lpstr>Prezentacja programu PowerPoint</vt:lpstr>
      <vt:lpstr>Pielęgniarka, położna ma obowiązek</vt:lpstr>
      <vt:lpstr>Ustalenie niezdolności do wykonywania zawodu </vt:lpstr>
      <vt:lpstr>Prezentacja programu PowerPoint</vt:lpstr>
      <vt:lpstr>Prezentacja programu PowerPoint</vt:lpstr>
      <vt:lpstr>Prawo wykonywania zawodu</vt:lpstr>
      <vt:lpstr>Prezentacja programu PowerPoint</vt:lpstr>
      <vt:lpstr>Kształcenie zawodowe i podyplomowe</vt:lpstr>
      <vt:lpstr>Prezentacja programu PowerPoint</vt:lpstr>
      <vt:lpstr>Prezentacja programu PowerPoint</vt:lpstr>
      <vt:lpstr>  Przepisy karne</vt:lpstr>
      <vt:lpstr>Akty wykonawcze do ustawy o zawodach </vt:lpstr>
      <vt:lpstr>Prezentacja programu PowerPoint</vt:lpstr>
      <vt:lpstr> </vt:lpstr>
      <vt:lpstr>Podstawy prawne wykonywania zawodów</vt:lpstr>
      <vt:lpstr>Zadania i cechy samorządu; obowiązek przynależności do samorządu; jednostki organizacyjne samorządu </vt:lpstr>
      <vt:lpstr>Zadaniami samorządu są w szczególności: </vt:lpstr>
      <vt:lpstr> Samorząd wykonuje swoje zadania w szczególności przez: </vt:lpstr>
      <vt:lpstr>Prezentacja programu PowerPoint</vt:lpstr>
      <vt:lpstr>Prezentacja programu PowerPoint</vt:lpstr>
      <vt:lpstr>Członkowie samorządu</vt:lpstr>
      <vt:lpstr>Prawa i obowiązki członków samorządu</vt:lpstr>
      <vt:lpstr>Prezentacja programu PowerPoint</vt:lpstr>
      <vt:lpstr>Organy samorządu</vt:lpstr>
      <vt:lpstr>Prezentacja programu PowerPoint</vt:lpstr>
      <vt:lpstr>Krajowy Zjazd, w drodze uchwały, w szczególności: </vt:lpstr>
      <vt:lpstr>Prezentacja programu PowerPoint</vt:lpstr>
      <vt:lpstr> Naczelna Rada kieruje działalnością samorządu w okresie między Krajowymi Zjazdami, w szczególności: </vt:lpstr>
      <vt:lpstr>Prezentacja programu PowerPoint</vt:lpstr>
      <vt:lpstr>Naczelna Komisja Rewizyjna: </vt:lpstr>
      <vt:lpstr>Naczelny Sąd Pielęgniarek i Położnych: </vt:lpstr>
      <vt:lpstr>Naczelny Rzecznik Odpowiedzialności Zawodowej</vt:lpstr>
      <vt:lpstr>Prezentacja programu PowerPoint</vt:lpstr>
      <vt:lpstr>Okręgowy zjazd, w drodze uchwały, w szczególności: </vt:lpstr>
      <vt:lpstr>Okręgowa rada kieruje działalnością okręgowej izby i wykonuje zadania samorządu na obszarze działania izby, w szczególności: </vt:lpstr>
      <vt:lpstr>Okręgowa komisja rewizyjna: </vt:lpstr>
      <vt:lpstr>Okręgowy sąd pielęgniarek i położnych: </vt:lpstr>
      <vt:lpstr>Okręgowy rzecznik odpowiedzialności zawodowej: </vt:lpstr>
      <vt:lpstr>Odpowiedzialność zawodowa</vt:lpstr>
      <vt:lpstr>Rodzaje odpowiedzialności</vt:lpstr>
      <vt:lpstr>Odpowiedzialność - funkcje</vt:lpstr>
      <vt:lpstr>Odpowiedzialność  zawodowa</vt:lpstr>
      <vt:lpstr>Odpowiedzialność zawodowa</vt:lpstr>
      <vt:lpstr>Odpowiedzialność zawodowa</vt:lpstr>
      <vt:lpstr>Odpowiedzialność zawodowa</vt:lpstr>
      <vt:lpstr>Odpowiedzialność zawodowa</vt:lpstr>
      <vt:lpstr>Prezentacja programu PowerPoint</vt:lpstr>
      <vt:lpstr>Odpowiedzialność zawodowa</vt:lpstr>
      <vt:lpstr>Prezentacja programu PowerPoint</vt:lpstr>
      <vt:lpstr>Postępowanie w przedmiocie odpowiedzialności zawodowej –etapy</vt:lpstr>
      <vt:lpstr>Czynności sprawdzające</vt:lpstr>
      <vt:lpstr>Postępowanie wyjaśniające</vt:lpstr>
      <vt:lpstr>Postępowanie wyjaśniające</vt:lpstr>
      <vt:lpstr>Prezentacja programu PowerPoint</vt:lpstr>
      <vt:lpstr>Strony postępowania wyjaśniającego</vt:lpstr>
      <vt:lpstr>Zakres skarg:</vt:lpstr>
      <vt:lpstr>Zakres skarg:</vt:lpstr>
      <vt:lpstr>Zakres skarg:</vt:lpstr>
      <vt:lpstr>Zakres skarg:</vt:lpstr>
      <vt:lpstr>Odpowiedzialność zawodowa</vt:lpstr>
      <vt:lpstr>Prezentacja programu PowerPoint</vt:lpstr>
      <vt:lpstr>Odpowiedzialność zawodowa</vt:lpstr>
      <vt:lpstr>Odpowiedzialność zawodowa</vt:lpstr>
      <vt:lpstr>Odpowiedzialność karna</vt:lpstr>
      <vt:lpstr>Odpowiedzialność pracownicza</vt:lpstr>
      <vt:lpstr>Odpowiedzialność pracownicza</vt:lpstr>
      <vt:lpstr>Odpowiedzialność cywilna</vt:lpstr>
      <vt:lpstr>Odpowiedzialność cywilna</vt:lpstr>
      <vt:lpstr>Odpowiedzialność cywilna</vt:lpstr>
      <vt:lpstr>Odpowiedzialność cywilna</vt:lpstr>
      <vt:lpstr>Odpowiedzialność cywilna</vt:lpstr>
      <vt:lpstr>Odpowiedzialność cywilna</vt:lpstr>
      <vt:lpstr>Prawne uwarunkowania wykonywania świadczeń zdrowotnych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wykonywania świadczeń zdrowotnych przez pielęgniarkę i położną</dc:title>
  <dc:creator>Samsung</dc:creator>
  <cp:lastModifiedBy>OIPIP Pila</cp:lastModifiedBy>
  <cp:revision>120</cp:revision>
  <dcterms:created xsi:type="dcterms:W3CDTF">2016-11-22T20:32:08Z</dcterms:created>
  <dcterms:modified xsi:type="dcterms:W3CDTF">2019-10-04T10:03:28Z</dcterms:modified>
</cp:coreProperties>
</file>